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28"/>
  </p:notesMasterIdLst>
  <p:sldIdLst>
    <p:sldId id="257" r:id="rId3"/>
    <p:sldId id="876" r:id="rId4"/>
    <p:sldId id="849" r:id="rId5"/>
    <p:sldId id="894" r:id="rId6"/>
    <p:sldId id="877" r:id="rId7"/>
    <p:sldId id="878" r:id="rId8"/>
    <p:sldId id="879" r:id="rId9"/>
    <p:sldId id="880" r:id="rId10"/>
    <p:sldId id="897" r:id="rId11"/>
    <p:sldId id="896" r:id="rId12"/>
    <p:sldId id="895" r:id="rId13"/>
    <p:sldId id="882" r:id="rId14"/>
    <p:sldId id="892" r:id="rId15"/>
    <p:sldId id="893" r:id="rId16"/>
    <p:sldId id="883" r:id="rId17"/>
    <p:sldId id="884" r:id="rId18"/>
    <p:sldId id="885" r:id="rId19"/>
    <p:sldId id="886" r:id="rId20"/>
    <p:sldId id="888" r:id="rId21"/>
    <p:sldId id="889" r:id="rId22"/>
    <p:sldId id="906" r:id="rId23"/>
    <p:sldId id="890" r:id="rId24"/>
    <p:sldId id="891" r:id="rId25"/>
    <p:sldId id="901" r:id="rId26"/>
    <p:sldId id="90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p15:clr>
            <a:srgbClr val="A4A3A4"/>
          </p15:clr>
        </p15:guide>
        <p15:guide id="2" orient="horz" pos="1822">
          <p15:clr>
            <a:srgbClr val="A4A3A4"/>
          </p15:clr>
        </p15:guide>
        <p15:guide id="3" orient="horz" pos="2340">
          <p15:clr>
            <a:srgbClr val="A4A3A4"/>
          </p15:clr>
        </p15:guide>
        <p15:guide id="4" pos="3804">
          <p15:clr>
            <a:srgbClr val="A4A3A4"/>
          </p15:clr>
        </p15:guide>
        <p15:guide id="5" pos="746">
          <p15:clr>
            <a:srgbClr val="A4A3A4"/>
          </p15:clr>
        </p15:guide>
        <p15:guide id="6" pos="6994">
          <p15:clr>
            <a:srgbClr val="A4A3A4"/>
          </p15:clr>
        </p15:guide>
        <p15:guide id="7" pos="878">
          <p15:clr>
            <a:srgbClr val="A4A3A4"/>
          </p15:clr>
        </p15:guide>
        <p15:guide id="8" pos="747">
          <p15:clr>
            <a:srgbClr val="A4A3A4"/>
          </p15:clr>
        </p15:guide>
        <p15:guide id="9" pos="6995">
          <p15:clr>
            <a:srgbClr val="A4A3A4"/>
          </p15:clr>
        </p15:guide>
        <p15:guide id="10" pos="87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1" clrIdx="1">
    <p:extLst>
      <p:ext uri="{19B8F6BF-5375-455C-9EA6-DF929625EA0E}">
        <p15:presenceInfo xmlns:p15="http://schemas.microsoft.com/office/powerpoint/2012/main" userId="WJZ"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0066"/>
    <a:srgbClr val="FF9900"/>
    <a:srgbClr val="ED7D31"/>
    <a:srgbClr val="2E75B6"/>
    <a:srgbClr val="0070C0"/>
    <a:srgbClr val="FF3200"/>
    <a:srgbClr val="0099CC"/>
    <a:srgbClr val="00478B"/>
    <a:srgbClr val="A5A5A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115" autoAdjust="0"/>
    <p:restoredTop sz="81477" autoAdjust="0"/>
  </p:normalViewPr>
  <p:slideViewPr>
    <p:cSldViewPr snapToGrid="0" showGuides="1">
      <p:cViewPr varScale="1">
        <p:scale>
          <a:sx n="54" d="100"/>
          <a:sy n="54" d="100"/>
        </p:scale>
        <p:origin x="464" y="76"/>
      </p:cViewPr>
      <p:guideLst>
        <p:guide orient="horz" pos="2110"/>
        <p:guide orient="horz" pos="1822"/>
        <p:guide orient="horz" pos="2340"/>
        <p:guide pos="3804"/>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pPr/>
              <a:t>2024/9/12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pPr/>
              <a:t>‹#›</a:t>
            </a:fld>
            <a:endParaRPr lang="zh-CN" altLang="en-US"/>
          </a:p>
        </p:txBody>
      </p:sp>
    </p:spTree>
    <p:extLst>
      <p:ext uri="{BB962C8B-B14F-4D97-AF65-F5344CB8AC3E}">
        <p14:creationId xmlns:p14="http://schemas.microsoft.com/office/powerpoint/2010/main" val="2912423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a:t>
            </a:fld>
            <a:endParaRPr lang="zh-CN" altLang="en-US"/>
          </a:p>
        </p:txBody>
      </p:sp>
    </p:spTree>
    <p:extLst>
      <p:ext uri="{BB962C8B-B14F-4D97-AF65-F5344CB8AC3E}">
        <p14:creationId xmlns:p14="http://schemas.microsoft.com/office/powerpoint/2010/main" val="1689717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10</a:t>
            </a:fld>
            <a:endParaRPr lang="zh-CN" altLang="en-US"/>
          </a:p>
        </p:txBody>
      </p:sp>
    </p:spTree>
    <p:extLst>
      <p:ext uri="{BB962C8B-B14F-4D97-AF65-F5344CB8AC3E}">
        <p14:creationId xmlns:p14="http://schemas.microsoft.com/office/powerpoint/2010/main" val="3523408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11</a:t>
            </a:fld>
            <a:endParaRPr lang="zh-CN" altLang="en-US"/>
          </a:p>
        </p:txBody>
      </p:sp>
    </p:spTree>
    <p:extLst>
      <p:ext uri="{BB962C8B-B14F-4D97-AF65-F5344CB8AC3E}">
        <p14:creationId xmlns:p14="http://schemas.microsoft.com/office/powerpoint/2010/main" val="273700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12</a:t>
            </a:fld>
            <a:endParaRPr lang="zh-CN" altLang="en-US"/>
          </a:p>
        </p:txBody>
      </p:sp>
    </p:spTree>
    <p:extLst>
      <p:ext uri="{BB962C8B-B14F-4D97-AF65-F5344CB8AC3E}">
        <p14:creationId xmlns:p14="http://schemas.microsoft.com/office/powerpoint/2010/main" val="1171919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处理器的设计一致沿用这</a:t>
            </a:r>
            <a:r>
              <a:rPr lang="en-US" altLang="zh-CN" dirty="0"/>
              <a:t>8</a:t>
            </a:r>
            <a:r>
              <a:rPr lang="zh-CN" altLang="en-US" dirty="0"/>
              <a:t>个思想</a:t>
            </a:r>
            <a:endParaRPr lang="en-US" altLang="zh-CN" dirty="0"/>
          </a:p>
          <a:p>
            <a:endParaRPr lang="en-US" altLang="zh-CN" dirty="0"/>
          </a:p>
          <a:p>
            <a:r>
              <a:rPr lang="zh-CN" altLang="en-US" dirty="0"/>
              <a:t>设计时间会随设计复杂度的增加而增加，提高硬件和软件生产率的主要技术就是抽象，高层看不到底层的细节</a:t>
            </a:r>
            <a:endParaRPr lang="en-US" altLang="zh-CN" dirty="0"/>
          </a:p>
          <a:p>
            <a:endParaRPr lang="en-US" altLang="zh-CN" dirty="0"/>
          </a:p>
          <a:p>
            <a:r>
              <a:rPr lang="zh-CN" altLang="en-US" sz="1800" b="0" i="0" dirty="0">
                <a:solidFill>
                  <a:srgbClr val="323232"/>
                </a:solidFill>
                <a:effectLst/>
                <a:latin typeface="HiddenHorzOCR-Identity-H"/>
              </a:rPr>
              <a:t>通</a:t>
            </a:r>
            <a:r>
              <a:rPr lang="zh-CN" altLang="en-US" sz="1800" b="0" i="0" dirty="0">
                <a:solidFill>
                  <a:srgbClr val="181818"/>
                </a:solidFill>
                <a:effectLst/>
                <a:latin typeface="HiddenHorzOCR-Identity-H"/>
              </a:rPr>
              <a:t>过</a:t>
            </a:r>
            <a:r>
              <a:rPr lang="zh-CN" altLang="en-US" sz="1800" b="0" i="0" dirty="0">
                <a:solidFill>
                  <a:srgbClr val="323232"/>
                </a:solidFill>
                <a:effectLst/>
                <a:latin typeface="HiddenHorzOCR-Identity-H"/>
              </a:rPr>
              <a:t>猜</a:t>
            </a:r>
            <a:r>
              <a:rPr lang="zh-CN" altLang="en-US" sz="1800" b="0" i="0" dirty="0">
                <a:solidFill>
                  <a:srgbClr val="181818"/>
                </a:solidFill>
                <a:effectLst/>
                <a:latin typeface="HiddenHorzOCR-Identity-H"/>
              </a:rPr>
              <a:t>测的方</a:t>
            </a:r>
            <a:r>
              <a:rPr lang="zh-CN" altLang="en-US" sz="1800" b="0" i="0" dirty="0">
                <a:solidFill>
                  <a:srgbClr val="323232"/>
                </a:solidFill>
                <a:effectLst/>
                <a:latin typeface="HiddenHorzOCR-Identity-H"/>
              </a:rPr>
              <a:t>式提前开始某些操作，要比等到确切知道这些操作应该启动时才开始要快一些</a:t>
            </a:r>
            <a:r>
              <a:rPr lang="zh-CN" altLang="en-US" dirty="0"/>
              <a:t> </a:t>
            </a:r>
            <a:endParaRPr lang="en-US" altLang="zh-CN" dirty="0"/>
          </a:p>
          <a:p>
            <a:endParaRPr lang="en-US" altLang="zh-CN" dirty="0"/>
          </a:p>
          <a:p>
            <a:pPr algn="l"/>
            <a:r>
              <a:rPr lang="zh-CN" altLang="en-US" sz="1800" b="0" i="0" u="none" strike="noStrike" baseline="0" dirty="0">
                <a:solidFill>
                  <a:srgbClr val="323232"/>
                </a:solidFill>
                <a:latin typeface="HiddenHorzOCR"/>
              </a:rPr>
              <a:t>存储器的速度通常影响性能</a:t>
            </a:r>
            <a:r>
              <a:rPr lang="zh-CN" altLang="en-US" sz="1800" b="0" i="0" u="none" strike="noStrike" baseline="0" dirty="0">
                <a:solidFill>
                  <a:srgbClr val="656565"/>
                </a:solidFill>
                <a:latin typeface="HiddenHorzOCR"/>
              </a:rPr>
              <a:t>、</a:t>
            </a:r>
            <a:r>
              <a:rPr lang="zh-CN" altLang="en-US" sz="1800" b="0" i="0" u="none" strike="noStrike" baseline="0" dirty="0">
                <a:solidFill>
                  <a:srgbClr val="323232"/>
                </a:solidFill>
                <a:latin typeface="HiddenHorzOCR"/>
              </a:rPr>
              <a:t>存储器的容</a:t>
            </a:r>
            <a:r>
              <a:rPr lang="zh-CN" altLang="en-US" sz="1800" b="0" i="0" u="none" strike="noStrike" baseline="0" dirty="0">
                <a:solidFill>
                  <a:srgbClr val="535353"/>
                </a:solidFill>
                <a:latin typeface="HiddenHorzOCR"/>
              </a:rPr>
              <a:t>量</a:t>
            </a:r>
            <a:r>
              <a:rPr lang="zh-CN" altLang="en-US" sz="1800" b="0" i="0" u="none" strike="noStrike" baseline="0" dirty="0">
                <a:solidFill>
                  <a:srgbClr val="323232"/>
                </a:solidFill>
                <a:latin typeface="HiddenHorzOCR"/>
              </a:rPr>
              <a:t>限制了解题的规模</a:t>
            </a:r>
            <a:r>
              <a:rPr lang="zh-CN" altLang="en-US" sz="1800" b="0" i="0" u="none" strike="noStrike" baseline="0" dirty="0">
                <a:solidFill>
                  <a:srgbClr val="535353"/>
                </a:solidFill>
                <a:latin typeface="HiddenHorzOCR"/>
              </a:rPr>
              <a:t>、</a:t>
            </a:r>
            <a:r>
              <a:rPr lang="zh-CN" altLang="en-US" sz="1800" b="0" i="0" u="none" strike="noStrike" baseline="0" dirty="0">
                <a:solidFill>
                  <a:srgbClr val="323232"/>
                </a:solidFill>
                <a:latin typeface="HiddenHorzOCR"/>
              </a:rPr>
              <a:t>当今</a:t>
            </a:r>
            <a:r>
              <a:rPr lang="zh-CN" altLang="en-US" sz="1800" b="0" i="0" u="none" strike="noStrike" baseline="0" dirty="0">
                <a:solidFill>
                  <a:srgbClr val="181818"/>
                </a:solidFill>
                <a:latin typeface="HiddenHorzOCR"/>
              </a:rPr>
              <a:t>计</a:t>
            </a:r>
            <a:r>
              <a:rPr lang="zh-CN" altLang="en-US" sz="1800" b="0" i="0" u="none" strike="noStrike" baseline="0" dirty="0">
                <a:solidFill>
                  <a:srgbClr val="323232"/>
                </a:solidFill>
                <a:latin typeface="HiddenHorzOCR"/>
              </a:rPr>
              <a:t>算系统中存</a:t>
            </a:r>
            <a:r>
              <a:rPr lang="zh-CN" altLang="en-US" sz="1800" b="0" i="0" u="none" strike="noStrike" baseline="0" dirty="0">
                <a:solidFill>
                  <a:srgbClr val="181818"/>
                </a:solidFill>
                <a:latin typeface="HiddenHorzOCR"/>
              </a:rPr>
              <a:t>储</a:t>
            </a:r>
            <a:r>
              <a:rPr lang="zh-CN" altLang="en-US" sz="1800" b="0" i="0" u="none" strike="noStrike" baseline="0" dirty="0">
                <a:solidFill>
                  <a:srgbClr val="323232"/>
                </a:solidFill>
                <a:latin typeface="HiddenHorzOCR"/>
              </a:rPr>
              <a:t>器的代</a:t>
            </a:r>
            <a:r>
              <a:rPr lang="zh-CN" altLang="en-US" sz="1800" b="0" i="0" u="none" strike="noStrike" baseline="0" dirty="0">
                <a:solidFill>
                  <a:srgbClr val="181818"/>
                </a:solidFill>
                <a:latin typeface="HiddenHorzOCR"/>
              </a:rPr>
              <a:t>价</a:t>
            </a:r>
            <a:r>
              <a:rPr lang="zh-CN" altLang="en-US" sz="1800" b="0" i="0" u="none" strike="noStrike" baseline="0" dirty="0">
                <a:solidFill>
                  <a:srgbClr val="323232"/>
                </a:solidFill>
                <a:latin typeface="HiddenHorzOCR"/>
              </a:rPr>
              <a:t>占了主要部分，因</a:t>
            </a:r>
            <a:r>
              <a:rPr lang="zh-CN" altLang="en-US" sz="1800" b="0" i="0" u="none" strike="noStrike" baseline="0" dirty="0">
                <a:solidFill>
                  <a:srgbClr val="181818"/>
                </a:solidFill>
                <a:latin typeface="HiddenHorzOCR"/>
              </a:rPr>
              <a:t>此</a:t>
            </a:r>
            <a:r>
              <a:rPr lang="zh-CN" altLang="en-US" sz="1800" b="0" i="0" u="none" strike="noStrike" baseline="0" dirty="0">
                <a:solidFill>
                  <a:srgbClr val="323232"/>
                </a:solidFill>
                <a:latin typeface="HiddenHorzOCR"/>
              </a:rPr>
              <a:t>程序员希望存储器速度更快、容</a:t>
            </a:r>
            <a:r>
              <a:rPr lang="zh-CN" altLang="en-US" sz="1800" b="0" i="0" u="none" strike="noStrike" baseline="0" dirty="0">
                <a:solidFill>
                  <a:srgbClr val="535353"/>
                </a:solidFill>
                <a:latin typeface="HiddenHorzOCR"/>
              </a:rPr>
              <a:t>量</a:t>
            </a:r>
            <a:r>
              <a:rPr lang="zh-CN" altLang="en-US" sz="1800" b="0" i="0" u="none" strike="noStrike" baseline="0" dirty="0">
                <a:solidFill>
                  <a:srgbClr val="323232"/>
                </a:solidFill>
                <a:latin typeface="HiddenHorzOCR"/>
              </a:rPr>
              <a:t>更大</a:t>
            </a:r>
            <a:r>
              <a:rPr lang="zh-CN" altLang="en-US" sz="1800" b="0" i="0" u="none" strike="noStrike" baseline="0" dirty="0">
                <a:solidFill>
                  <a:srgbClr val="535353"/>
                </a:solidFill>
                <a:latin typeface="HiddenHorzOCR"/>
              </a:rPr>
              <a:t>、</a:t>
            </a:r>
            <a:r>
              <a:rPr lang="zh-CN" altLang="en-US" sz="1800" b="0" i="0" u="none" strike="noStrike" baseline="0" dirty="0">
                <a:solidFill>
                  <a:srgbClr val="181818"/>
                </a:solidFill>
                <a:latin typeface="HiddenHorzOCR"/>
              </a:rPr>
              <a:t>价格</a:t>
            </a:r>
            <a:r>
              <a:rPr lang="zh-CN" altLang="en-US" sz="1800" b="0" i="0" u="none" strike="noStrike" baseline="0" dirty="0">
                <a:solidFill>
                  <a:srgbClr val="323232"/>
                </a:solidFill>
                <a:latin typeface="HiddenHorzOCR"/>
              </a:rPr>
              <a:t>更</a:t>
            </a:r>
            <a:r>
              <a:rPr lang="zh-CN" altLang="en-US" sz="1800" b="0" i="0" u="none" strike="noStrike" baseline="0" dirty="0">
                <a:solidFill>
                  <a:srgbClr val="181818"/>
                </a:solidFill>
                <a:latin typeface="HiddenHorzOCR"/>
              </a:rPr>
              <a:t>便</a:t>
            </a:r>
            <a:r>
              <a:rPr lang="zh-CN" altLang="en-US" sz="1800" b="0" i="0" u="none" strike="noStrike" baseline="0" dirty="0">
                <a:solidFill>
                  <a:srgbClr val="323232"/>
                </a:solidFill>
                <a:latin typeface="HiddenHorzOCR"/>
              </a:rPr>
              <a:t>宜</a:t>
            </a:r>
            <a:endParaRPr lang="en-US" altLang="zh-CN" sz="1800" b="0" i="0" u="none" strike="noStrike" baseline="0" dirty="0">
              <a:solidFill>
                <a:srgbClr val="323232"/>
              </a:solidFill>
              <a:latin typeface="HiddenHorzOCR"/>
            </a:endParaRPr>
          </a:p>
          <a:p>
            <a:pPr algn="l"/>
            <a:endParaRPr lang="en-US" altLang="zh-CN" sz="1800" b="0" i="0" u="none" strike="noStrike" baseline="0" dirty="0">
              <a:solidFill>
                <a:srgbClr val="323232"/>
              </a:solidFill>
              <a:latin typeface="HiddenHorzOCR"/>
            </a:endParaRPr>
          </a:p>
          <a:p>
            <a:pPr algn="l"/>
            <a:r>
              <a:rPr lang="zh-CN" altLang="en-US" sz="1800" b="0" i="0" u="none" strike="noStrike" baseline="0" dirty="0">
                <a:solidFill>
                  <a:srgbClr val="323232"/>
                </a:solidFill>
                <a:latin typeface="HiddenHorzOCR"/>
              </a:rPr>
              <a:t>计算</a:t>
            </a:r>
            <a:r>
              <a:rPr lang="zh-CN" altLang="en-US" sz="1800" b="0" i="0" u="none" strike="noStrike" baseline="0" dirty="0">
                <a:solidFill>
                  <a:srgbClr val="181818"/>
                </a:solidFill>
                <a:latin typeface="HiddenHorzOCR"/>
              </a:rPr>
              <a:t>机</a:t>
            </a:r>
            <a:r>
              <a:rPr lang="zh-CN" altLang="en-US" sz="1800" b="0" i="0" u="none" strike="noStrike" baseline="0" dirty="0">
                <a:solidFill>
                  <a:srgbClr val="323232"/>
                </a:solidFill>
                <a:latin typeface="HiddenHorzOCR"/>
              </a:rPr>
              <a:t>不仅</a:t>
            </a:r>
            <a:r>
              <a:rPr lang="zh-CN" altLang="en-US" sz="1800" b="0" i="0" u="none" strike="noStrike" baseline="0" dirty="0">
                <a:solidFill>
                  <a:srgbClr val="535353"/>
                </a:solidFill>
                <a:latin typeface="HiddenHorzOCR"/>
              </a:rPr>
              <a:t>需</a:t>
            </a:r>
            <a:r>
              <a:rPr lang="zh-CN" altLang="en-US" sz="1800" b="0" i="0" u="none" strike="noStrike" baseline="0" dirty="0">
                <a:solidFill>
                  <a:srgbClr val="323232"/>
                </a:solidFill>
                <a:latin typeface="HiddenHorzOCR"/>
              </a:rPr>
              <a:t>要速度快，还</a:t>
            </a:r>
            <a:r>
              <a:rPr lang="zh-CN" altLang="en-US" sz="1800" b="0" i="0" u="none" strike="noStrike" baseline="0" dirty="0">
                <a:solidFill>
                  <a:srgbClr val="535353"/>
                </a:solidFill>
                <a:latin typeface="HiddenHorzOCR"/>
              </a:rPr>
              <a:t>需</a:t>
            </a:r>
            <a:r>
              <a:rPr lang="zh-CN" altLang="en-US" sz="1800" b="0" i="0" u="none" strike="noStrike" baseline="0" dirty="0">
                <a:solidFill>
                  <a:srgbClr val="323232"/>
                </a:solidFill>
                <a:latin typeface="HiddenHorzOCR"/>
              </a:rPr>
              <a:t>要工</a:t>
            </a:r>
            <a:r>
              <a:rPr lang="zh-CN" altLang="en-US" sz="1800" b="0" i="0" u="none" strike="noStrike" baseline="0" dirty="0">
                <a:solidFill>
                  <a:srgbClr val="181818"/>
                </a:solidFill>
                <a:latin typeface="HiddenHorzOCR"/>
              </a:rPr>
              <a:t>作</a:t>
            </a:r>
            <a:r>
              <a:rPr lang="zh-CN" altLang="en-US" sz="1800" b="0" i="0" u="none" strike="noStrike" baseline="0" dirty="0">
                <a:solidFill>
                  <a:srgbClr val="323232"/>
                </a:solidFill>
                <a:latin typeface="HiddenHorzOCR"/>
              </a:rPr>
              <a:t>可靠。特别是在极端环境下。使用冗余部件的方式提高系统的</a:t>
            </a:r>
            <a:r>
              <a:rPr lang="zh-CN" altLang="en-US" sz="1800" b="0" i="0" u="none" strike="noStrike" baseline="0" dirty="0">
                <a:solidFill>
                  <a:srgbClr val="181818"/>
                </a:solidFill>
                <a:latin typeface="HiddenHorzOCR"/>
              </a:rPr>
              <a:t>可靠性</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13</a:t>
            </a:fld>
            <a:endParaRPr lang="zh-CN" altLang="en-US"/>
          </a:p>
        </p:txBody>
      </p:sp>
    </p:spTree>
    <p:extLst>
      <p:ext uri="{BB962C8B-B14F-4D97-AF65-F5344CB8AC3E}">
        <p14:creationId xmlns:p14="http://schemas.microsoft.com/office/powerpoint/2010/main" val="27247297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一个结构最终体现的性能受限于其瓶颈部分，结构设计要统筹兼顾，抓住主要因素，不忽略次要因素，例如堵车</a:t>
            </a:r>
            <a:endParaRPr lang="en-US" altLang="zh-CN" dirty="0"/>
          </a:p>
          <a:p>
            <a:endParaRPr lang="en-US" altLang="zh-CN" dirty="0"/>
          </a:p>
          <a:p>
            <a:r>
              <a:rPr lang="en-US" altLang="zh-CN" dirty="0" err="1"/>
              <a:t>ILP</a:t>
            </a:r>
            <a:r>
              <a:rPr lang="zh-CN" altLang="en-US" dirty="0"/>
              <a:t>分为时间并行和空间并行。现代处理器多核是任务级并行，每个核是多发射流水线，往往有</a:t>
            </a:r>
            <a:r>
              <a:rPr lang="en-US" altLang="zh-CN" dirty="0"/>
              <a:t>SIMD</a:t>
            </a:r>
            <a:r>
              <a:rPr lang="zh-CN" altLang="en-US" dirty="0"/>
              <a:t>向量单元</a:t>
            </a:r>
            <a:endParaRPr lang="en-US" altLang="zh-CN" dirty="0"/>
          </a:p>
          <a:p>
            <a:endParaRPr lang="en-US" altLang="zh-CN" dirty="0"/>
          </a:p>
          <a:p>
            <a:r>
              <a:rPr lang="zh-CN" altLang="en-US" dirty="0"/>
              <a:t>虚拟内存（特优）、多线程虚拟了多个</a:t>
            </a:r>
            <a:r>
              <a:rPr lang="en-US" altLang="zh-CN" dirty="0"/>
              <a:t>CPU</a:t>
            </a:r>
            <a:r>
              <a:rPr lang="zh-CN" altLang="en-US" dirty="0"/>
              <a:t>，流水线和多发射维持了串行编程模型的前提下提升了速度，但由于相关性存在，很难充分发挥；</a:t>
            </a:r>
            <a:r>
              <a:rPr lang="en-US" altLang="zh-CN" dirty="0"/>
              <a:t>Cache</a:t>
            </a:r>
            <a:r>
              <a:rPr lang="zh-CN" altLang="en-US" dirty="0"/>
              <a:t>的代价大，现代处理器往往</a:t>
            </a:r>
            <a:r>
              <a:rPr lang="en-US" altLang="zh-CN" dirty="0"/>
              <a:t>80%</a:t>
            </a:r>
            <a:r>
              <a:rPr lang="zh-CN" altLang="en-US" dirty="0"/>
              <a:t>面积都用在了</a:t>
            </a:r>
            <a:r>
              <a:rPr lang="en-US" altLang="zh-CN" dirty="0"/>
              <a:t>Cache</a:t>
            </a:r>
            <a:r>
              <a:rPr lang="zh-CN" altLang="en-US" dirty="0"/>
              <a:t>之上；一致性在分布式存储的情况下为程序员提供了统一变成空间，当不能解决并行编程问题</a:t>
            </a:r>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14</a:t>
            </a:fld>
            <a:endParaRPr lang="zh-CN" altLang="en-US"/>
          </a:p>
        </p:txBody>
      </p:sp>
    </p:spTree>
    <p:extLst>
      <p:ext uri="{BB962C8B-B14F-4D97-AF65-F5344CB8AC3E}">
        <p14:creationId xmlns:p14="http://schemas.microsoft.com/office/powerpoint/2010/main" val="1961442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15</a:t>
            </a:fld>
            <a:endParaRPr lang="zh-CN" altLang="en-US"/>
          </a:p>
        </p:txBody>
      </p:sp>
    </p:spTree>
    <p:extLst>
      <p:ext uri="{BB962C8B-B14F-4D97-AF65-F5344CB8AC3E}">
        <p14:creationId xmlns:p14="http://schemas.microsoft.com/office/powerpoint/2010/main" val="17399371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16</a:t>
            </a:fld>
            <a:endParaRPr lang="zh-CN" altLang="en-US"/>
          </a:p>
        </p:txBody>
      </p:sp>
    </p:spTree>
    <p:extLst>
      <p:ext uri="{BB962C8B-B14F-4D97-AF65-F5344CB8AC3E}">
        <p14:creationId xmlns:p14="http://schemas.microsoft.com/office/powerpoint/2010/main" val="2370311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17</a:t>
            </a:fld>
            <a:endParaRPr lang="zh-CN" altLang="en-US"/>
          </a:p>
        </p:txBody>
      </p:sp>
    </p:spTree>
    <p:extLst>
      <p:ext uri="{BB962C8B-B14F-4D97-AF65-F5344CB8AC3E}">
        <p14:creationId xmlns:p14="http://schemas.microsoft.com/office/powerpoint/2010/main" val="2205086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18</a:t>
            </a:fld>
            <a:endParaRPr lang="zh-CN" altLang="en-US"/>
          </a:p>
        </p:txBody>
      </p:sp>
    </p:spTree>
    <p:extLst>
      <p:ext uri="{BB962C8B-B14F-4D97-AF65-F5344CB8AC3E}">
        <p14:creationId xmlns:p14="http://schemas.microsoft.com/office/powerpoint/2010/main" val="24691569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19</a:t>
            </a:fld>
            <a:endParaRPr lang="zh-CN" altLang="en-US"/>
          </a:p>
        </p:txBody>
      </p:sp>
    </p:spTree>
    <p:extLst>
      <p:ext uri="{BB962C8B-B14F-4D97-AF65-F5344CB8AC3E}">
        <p14:creationId xmlns:p14="http://schemas.microsoft.com/office/powerpoint/2010/main" val="421287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a:t>
            </a:fld>
            <a:endParaRPr lang="zh-CN" altLang="en-US"/>
          </a:p>
        </p:txBody>
      </p:sp>
    </p:spTree>
    <p:extLst>
      <p:ext uri="{BB962C8B-B14F-4D97-AF65-F5344CB8AC3E}">
        <p14:creationId xmlns:p14="http://schemas.microsoft.com/office/powerpoint/2010/main" val="2186016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20</a:t>
            </a:fld>
            <a:endParaRPr lang="zh-CN" altLang="en-US"/>
          </a:p>
        </p:txBody>
      </p:sp>
    </p:spTree>
    <p:extLst>
      <p:ext uri="{BB962C8B-B14F-4D97-AF65-F5344CB8AC3E}">
        <p14:creationId xmlns:p14="http://schemas.microsoft.com/office/powerpoint/2010/main" val="4060373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21</a:t>
            </a:fld>
            <a:endParaRPr lang="zh-CN" altLang="en-US"/>
          </a:p>
        </p:txBody>
      </p:sp>
    </p:spTree>
    <p:extLst>
      <p:ext uri="{BB962C8B-B14F-4D97-AF65-F5344CB8AC3E}">
        <p14:creationId xmlns:p14="http://schemas.microsoft.com/office/powerpoint/2010/main" val="3258772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22</a:t>
            </a:fld>
            <a:endParaRPr lang="zh-CN" altLang="en-US"/>
          </a:p>
        </p:txBody>
      </p:sp>
    </p:spTree>
    <p:extLst>
      <p:ext uri="{BB962C8B-B14F-4D97-AF65-F5344CB8AC3E}">
        <p14:creationId xmlns:p14="http://schemas.microsoft.com/office/powerpoint/2010/main" val="37109783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23</a:t>
            </a:fld>
            <a:endParaRPr lang="zh-CN" altLang="en-US"/>
          </a:p>
        </p:txBody>
      </p:sp>
    </p:spTree>
    <p:extLst>
      <p:ext uri="{BB962C8B-B14F-4D97-AF65-F5344CB8AC3E}">
        <p14:creationId xmlns:p14="http://schemas.microsoft.com/office/powerpoint/2010/main" val="34923960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24</a:t>
            </a:fld>
            <a:endParaRPr lang="zh-CN" altLang="en-US"/>
          </a:p>
        </p:txBody>
      </p:sp>
    </p:spTree>
    <p:extLst>
      <p:ext uri="{BB962C8B-B14F-4D97-AF65-F5344CB8AC3E}">
        <p14:creationId xmlns:p14="http://schemas.microsoft.com/office/powerpoint/2010/main" val="33711463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25</a:t>
            </a:fld>
            <a:endParaRPr lang="zh-CN" altLang="en-US"/>
          </a:p>
        </p:txBody>
      </p:sp>
    </p:spTree>
    <p:extLst>
      <p:ext uri="{BB962C8B-B14F-4D97-AF65-F5344CB8AC3E}">
        <p14:creationId xmlns:p14="http://schemas.microsoft.com/office/powerpoint/2010/main" val="724339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3</a:t>
            </a:fld>
            <a:endParaRPr lang="zh-CN" altLang="en-US"/>
          </a:p>
        </p:txBody>
      </p:sp>
    </p:spTree>
    <p:extLst>
      <p:ext uri="{BB962C8B-B14F-4D97-AF65-F5344CB8AC3E}">
        <p14:creationId xmlns:p14="http://schemas.microsoft.com/office/powerpoint/2010/main" val="24331680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4</a:t>
            </a:fld>
            <a:endParaRPr lang="zh-CN" altLang="en-US"/>
          </a:p>
        </p:txBody>
      </p:sp>
    </p:spTree>
    <p:extLst>
      <p:ext uri="{BB962C8B-B14F-4D97-AF65-F5344CB8AC3E}">
        <p14:creationId xmlns:p14="http://schemas.microsoft.com/office/powerpoint/2010/main" val="18880408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5</a:t>
            </a:fld>
            <a:endParaRPr lang="zh-CN" altLang="en-US"/>
          </a:p>
        </p:txBody>
      </p:sp>
    </p:spTree>
    <p:extLst>
      <p:ext uri="{BB962C8B-B14F-4D97-AF65-F5344CB8AC3E}">
        <p14:creationId xmlns:p14="http://schemas.microsoft.com/office/powerpoint/2010/main" val="25706348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6</a:t>
            </a:fld>
            <a:endParaRPr lang="zh-CN" altLang="en-US"/>
          </a:p>
        </p:txBody>
      </p:sp>
    </p:spTree>
    <p:extLst>
      <p:ext uri="{BB962C8B-B14F-4D97-AF65-F5344CB8AC3E}">
        <p14:creationId xmlns:p14="http://schemas.microsoft.com/office/powerpoint/2010/main" val="1988860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7</a:t>
            </a:fld>
            <a:endParaRPr lang="zh-CN" altLang="en-US"/>
          </a:p>
        </p:txBody>
      </p:sp>
    </p:spTree>
    <p:extLst>
      <p:ext uri="{BB962C8B-B14F-4D97-AF65-F5344CB8AC3E}">
        <p14:creationId xmlns:p14="http://schemas.microsoft.com/office/powerpoint/2010/main" val="1290608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8</a:t>
            </a:fld>
            <a:endParaRPr lang="zh-CN" altLang="en-US"/>
          </a:p>
        </p:txBody>
      </p:sp>
    </p:spTree>
    <p:extLst>
      <p:ext uri="{BB962C8B-B14F-4D97-AF65-F5344CB8AC3E}">
        <p14:creationId xmlns:p14="http://schemas.microsoft.com/office/powerpoint/2010/main" val="3905245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pPr/>
              <a:t>9</a:t>
            </a:fld>
            <a:endParaRPr lang="zh-CN" altLang="en-US"/>
          </a:p>
        </p:txBody>
      </p:sp>
    </p:spTree>
    <p:extLst>
      <p:ext uri="{BB962C8B-B14F-4D97-AF65-F5344CB8AC3E}">
        <p14:creationId xmlns:p14="http://schemas.microsoft.com/office/powerpoint/2010/main" val="239928439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2024/9/12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B177959-C031-4A43-A33E-C1E21AD403F6}" type="datetimeFigureOut">
              <a:rPr lang="zh-CN" altLang="en-US" smtClean="0"/>
              <a:pPr/>
              <a:t>2024/9/12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23FF728-F7E0-4A72-8D4E-63CE94987A7E}" type="datetimeFigureOut">
              <a:rPr lang="zh-CN" altLang="en-US" smtClean="0"/>
              <a:pPr/>
              <a:t>2024/9/12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B177959-C031-4A43-A33E-C1E21AD403F6}" type="datetimeFigureOut">
              <a:rPr lang="zh-CN" altLang="en-US" smtClean="0"/>
              <a:pPr/>
              <a:t>2024/9/12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extLst>
      <p:ext uri="{BB962C8B-B14F-4D97-AF65-F5344CB8AC3E}">
        <p14:creationId xmlns:p14="http://schemas.microsoft.com/office/powerpoint/2010/main" val="21632214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17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9743840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8" name="Freeform 11"/>
          <p:cNvSpPr>
            <a:spLocks noEditPoints="1"/>
          </p:cNvSpPr>
          <p:nvPr userDrawn="1"/>
        </p:nvSpPr>
        <p:spPr bwMode="auto">
          <a:xfrm>
            <a:off x="7471129" y="-2172714"/>
            <a:ext cx="6663971" cy="6636436"/>
          </a:xfrm>
          <a:custGeom>
            <a:avLst/>
            <a:gdLst>
              <a:gd name="T0" fmla="*/ 263 w 379"/>
              <a:gd name="T1" fmla="*/ 288 h 379"/>
              <a:gd name="T2" fmla="*/ 252 w 379"/>
              <a:gd name="T3" fmla="*/ 296 h 379"/>
              <a:gd name="T4" fmla="*/ 257 w 379"/>
              <a:gd name="T5" fmla="*/ 298 h 379"/>
              <a:gd name="T6" fmla="*/ 262 w 379"/>
              <a:gd name="T7" fmla="*/ 295 h 379"/>
              <a:gd name="T8" fmla="*/ 266 w 379"/>
              <a:gd name="T9" fmla="*/ 300 h 379"/>
              <a:gd name="T10" fmla="*/ 268 w 379"/>
              <a:gd name="T11" fmla="*/ 317 h 379"/>
              <a:gd name="T12" fmla="*/ 274 w 379"/>
              <a:gd name="T13" fmla="*/ 302 h 379"/>
              <a:gd name="T14" fmla="*/ 258 w 379"/>
              <a:gd name="T15" fmla="*/ 306 h 379"/>
              <a:gd name="T16" fmla="*/ 254 w 379"/>
              <a:gd name="T17" fmla="*/ 282 h 379"/>
              <a:gd name="T18" fmla="*/ 229 w 379"/>
              <a:gd name="T19" fmla="*/ 326 h 379"/>
              <a:gd name="T20" fmla="*/ 221 w 379"/>
              <a:gd name="T21" fmla="*/ 317 h 379"/>
              <a:gd name="T22" fmla="*/ 211 w 379"/>
              <a:gd name="T23" fmla="*/ 305 h 379"/>
              <a:gd name="T24" fmla="*/ 175 w 379"/>
              <a:gd name="T25" fmla="*/ 308 h 379"/>
              <a:gd name="T26" fmla="*/ 160 w 379"/>
              <a:gd name="T27" fmla="*/ 325 h 379"/>
              <a:gd name="T28" fmla="*/ 177 w 379"/>
              <a:gd name="T29" fmla="*/ 328 h 379"/>
              <a:gd name="T30" fmla="*/ 166 w 379"/>
              <a:gd name="T31" fmla="*/ 319 h 379"/>
              <a:gd name="T32" fmla="*/ 170 w 379"/>
              <a:gd name="T33" fmla="*/ 300 h 379"/>
              <a:gd name="T34" fmla="*/ 158 w 379"/>
              <a:gd name="T35" fmla="*/ 301 h 379"/>
              <a:gd name="T36" fmla="*/ 198 w 379"/>
              <a:gd name="T37" fmla="*/ 227 h 379"/>
              <a:gd name="T38" fmla="*/ 143 w 379"/>
              <a:gd name="T39" fmla="*/ 149 h 379"/>
              <a:gd name="T40" fmla="*/ 160 w 379"/>
              <a:gd name="T41" fmla="*/ 248 h 379"/>
              <a:gd name="T42" fmla="*/ 174 w 379"/>
              <a:gd name="T43" fmla="*/ 166 h 379"/>
              <a:gd name="T44" fmla="*/ 167 w 379"/>
              <a:gd name="T45" fmla="*/ 241 h 379"/>
              <a:gd name="T46" fmla="*/ 206 w 379"/>
              <a:gd name="T47" fmla="*/ 197 h 379"/>
              <a:gd name="T48" fmla="*/ 214 w 379"/>
              <a:gd name="T49" fmla="*/ 224 h 379"/>
              <a:gd name="T50" fmla="*/ 217 w 379"/>
              <a:gd name="T51" fmla="*/ 156 h 379"/>
              <a:gd name="T52" fmla="*/ 230 w 379"/>
              <a:gd name="T53" fmla="*/ 156 h 379"/>
              <a:gd name="T54" fmla="*/ 203 w 379"/>
              <a:gd name="T55" fmla="*/ 155 h 379"/>
              <a:gd name="T56" fmla="*/ 118 w 379"/>
              <a:gd name="T57" fmla="*/ 178 h 379"/>
              <a:gd name="T58" fmla="*/ 129 w 379"/>
              <a:gd name="T59" fmla="*/ 106 h 379"/>
              <a:gd name="T60" fmla="*/ 248 w 379"/>
              <a:gd name="T61" fmla="*/ 159 h 379"/>
              <a:gd name="T62" fmla="*/ 266 w 379"/>
              <a:gd name="T63" fmla="*/ 137 h 379"/>
              <a:gd name="T64" fmla="*/ 122 w 379"/>
              <a:gd name="T65" fmla="*/ 291 h 379"/>
              <a:gd name="T66" fmla="*/ 123 w 379"/>
              <a:gd name="T67" fmla="*/ 289 h 379"/>
              <a:gd name="T68" fmla="*/ 100 w 379"/>
              <a:gd name="T69" fmla="*/ 291 h 379"/>
              <a:gd name="T70" fmla="*/ 47 w 379"/>
              <a:gd name="T71" fmla="*/ 237 h 379"/>
              <a:gd name="T72" fmla="*/ 62 w 379"/>
              <a:gd name="T73" fmla="*/ 215 h 379"/>
              <a:gd name="T74" fmla="*/ 43 w 379"/>
              <a:gd name="T75" fmla="*/ 164 h 379"/>
              <a:gd name="T76" fmla="*/ 67 w 379"/>
              <a:gd name="T77" fmla="*/ 148 h 379"/>
              <a:gd name="T78" fmla="*/ 91 w 379"/>
              <a:gd name="T79" fmla="*/ 106 h 379"/>
              <a:gd name="T80" fmla="*/ 94 w 379"/>
              <a:gd name="T81" fmla="*/ 81 h 379"/>
              <a:gd name="T82" fmla="*/ 110 w 379"/>
              <a:gd name="T83" fmla="*/ 73 h 379"/>
              <a:gd name="T84" fmla="*/ 149 w 379"/>
              <a:gd name="T85" fmla="*/ 41 h 379"/>
              <a:gd name="T86" fmla="*/ 184 w 379"/>
              <a:gd name="T87" fmla="*/ 48 h 379"/>
              <a:gd name="T88" fmla="*/ 222 w 379"/>
              <a:gd name="T89" fmla="*/ 44 h 379"/>
              <a:gd name="T90" fmla="*/ 240 w 379"/>
              <a:gd name="T91" fmla="*/ 55 h 379"/>
              <a:gd name="T92" fmla="*/ 257 w 379"/>
              <a:gd name="T93" fmla="*/ 80 h 379"/>
              <a:gd name="T94" fmla="*/ 288 w 379"/>
              <a:gd name="T95" fmla="*/ 103 h 379"/>
              <a:gd name="T96" fmla="*/ 331 w 379"/>
              <a:gd name="T97" fmla="*/ 127 h 379"/>
              <a:gd name="T98" fmla="*/ 321 w 379"/>
              <a:gd name="T99" fmla="*/ 158 h 379"/>
              <a:gd name="T100" fmla="*/ 336 w 379"/>
              <a:gd name="T101" fmla="*/ 195 h 379"/>
              <a:gd name="T102" fmla="*/ 336 w 379"/>
              <a:gd name="T103" fmla="*/ 204 h 379"/>
              <a:gd name="T104" fmla="*/ 331 w 379"/>
              <a:gd name="T105" fmla="*/ 236 h 379"/>
              <a:gd name="T106" fmla="*/ 301 w 379"/>
              <a:gd name="T107" fmla="*/ 256 h 379"/>
              <a:gd name="T108" fmla="*/ 270 w 379"/>
              <a:gd name="T109" fmla="*/ 38 h 379"/>
              <a:gd name="T110" fmla="*/ 46 w 379"/>
              <a:gd name="T111" fmla="*/ 95 h 379"/>
              <a:gd name="T112" fmla="*/ 82 w 379"/>
              <a:gd name="T113" fmla="*/ 324 h 379"/>
              <a:gd name="T114" fmla="*/ 313 w 379"/>
              <a:gd name="T115" fmla="*/ 309 h 379"/>
              <a:gd name="T116" fmla="*/ 360 w 379"/>
              <a:gd name="T117" fmla="*/ 238 h 379"/>
              <a:gd name="T118" fmla="*/ 157 w 379"/>
              <a:gd name="T119" fmla="*/ 364 h 379"/>
              <a:gd name="T120" fmla="*/ 13 w 379"/>
              <a:gd name="T121" fmla="*/ 174 h 379"/>
              <a:gd name="T122" fmla="*/ 189 w 379"/>
              <a:gd name="T123" fmla="*/ 13 h 379"/>
              <a:gd name="T124" fmla="*/ 189 w 379"/>
              <a:gd name="T125" fmla="*/ 0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79" h="379">
                <a:moveTo>
                  <a:pt x="253" y="291"/>
                </a:moveTo>
                <a:cubicBezTo>
                  <a:pt x="254" y="290"/>
                  <a:pt x="254" y="290"/>
                  <a:pt x="254" y="290"/>
                </a:cubicBezTo>
                <a:cubicBezTo>
                  <a:pt x="254" y="290"/>
                  <a:pt x="254" y="291"/>
                  <a:pt x="255" y="291"/>
                </a:cubicBezTo>
                <a:cubicBezTo>
                  <a:pt x="255" y="292"/>
                  <a:pt x="255" y="292"/>
                  <a:pt x="255" y="292"/>
                </a:cubicBezTo>
                <a:cubicBezTo>
                  <a:pt x="255" y="292"/>
                  <a:pt x="255" y="292"/>
                  <a:pt x="255" y="292"/>
                </a:cubicBezTo>
                <a:cubicBezTo>
                  <a:pt x="255" y="292"/>
                  <a:pt x="255" y="292"/>
                  <a:pt x="255" y="292"/>
                </a:cubicBezTo>
                <a:cubicBezTo>
                  <a:pt x="254" y="292"/>
                  <a:pt x="254" y="292"/>
                  <a:pt x="254" y="292"/>
                </a:cubicBezTo>
                <a:cubicBezTo>
                  <a:pt x="254" y="292"/>
                  <a:pt x="253" y="291"/>
                  <a:pt x="253" y="291"/>
                </a:cubicBezTo>
                <a:cubicBezTo>
                  <a:pt x="253" y="291"/>
                  <a:pt x="253" y="291"/>
                  <a:pt x="253" y="291"/>
                </a:cubicBezTo>
                <a:moveTo>
                  <a:pt x="259" y="286"/>
                </a:moveTo>
                <a:cubicBezTo>
                  <a:pt x="259" y="286"/>
                  <a:pt x="259" y="286"/>
                  <a:pt x="259" y="286"/>
                </a:cubicBezTo>
                <a:cubicBezTo>
                  <a:pt x="259" y="284"/>
                  <a:pt x="262" y="281"/>
                  <a:pt x="263" y="280"/>
                </a:cubicBezTo>
                <a:cubicBezTo>
                  <a:pt x="264" y="279"/>
                  <a:pt x="264" y="279"/>
                  <a:pt x="264" y="279"/>
                </a:cubicBezTo>
                <a:cubicBezTo>
                  <a:pt x="264" y="279"/>
                  <a:pt x="264" y="279"/>
                  <a:pt x="264" y="279"/>
                </a:cubicBezTo>
                <a:cubicBezTo>
                  <a:pt x="265" y="280"/>
                  <a:pt x="265" y="280"/>
                  <a:pt x="265" y="280"/>
                </a:cubicBezTo>
                <a:cubicBezTo>
                  <a:pt x="265" y="280"/>
                  <a:pt x="265" y="281"/>
                  <a:pt x="265" y="281"/>
                </a:cubicBezTo>
                <a:cubicBezTo>
                  <a:pt x="265" y="282"/>
                  <a:pt x="265" y="283"/>
                  <a:pt x="265" y="284"/>
                </a:cubicBezTo>
                <a:cubicBezTo>
                  <a:pt x="265" y="284"/>
                  <a:pt x="265" y="284"/>
                  <a:pt x="265" y="284"/>
                </a:cubicBezTo>
                <a:cubicBezTo>
                  <a:pt x="265" y="284"/>
                  <a:pt x="265" y="284"/>
                  <a:pt x="265" y="284"/>
                </a:cubicBezTo>
                <a:cubicBezTo>
                  <a:pt x="265" y="285"/>
                  <a:pt x="266" y="289"/>
                  <a:pt x="264" y="289"/>
                </a:cubicBezTo>
                <a:cubicBezTo>
                  <a:pt x="264" y="290"/>
                  <a:pt x="264" y="290"/>
                  <a:pt x="264" y="290"/>
                </a:cubicBezTo>
                <a:cubicBezTo>
                  <a:pt x="264" y="289"/>
                  <a:pt x="263" y="289"/>
                  <a:pt x="263" y="288"/>
                </a:cubicBezTo>
                <a:cubicBezTo>
                  <a:pt x="263" y="288"/>
                  <a:pt x="263" y="288"/>
                  <a:pt x="263" y="288"/>
                </a:cubicBezTo>
                <a:cubicBezTo>
                  <a:pt x="263" y="288"/>
                  <a:pt x="263" y="288"/>
                  <a:pt x="263" y="288"/>
                </a:cubicBezTo>
                <a:cubicBezTo>
                  <a:pt x="262" y="288"/>
                  <a:pt x="262" y="288"/>
                  <a:pt x="262" y="288"/>
                </a:cubicBezTo>
                <a:cubicBezTo>
                  <a:pt x="261" y="288"/>
                  <a:pt x="261" y="288"/>
                  <a:pt x="260" y="288"/>
                </a:cubicBezTo>
                <a:cubicBezTo>
                  <a:pt x="260" y="287"/>
                  <a:pt x="260" y="287"/>
                  <a:pt x="259" y="287"/>
                </a:cubicBezTo>
                <a:cubicBezTo>
                  <a:pt x="259" y="287"/>
                  <a:pt x="259" y="287"/>
                  <a:pt x="259" y="287"/>
                </a:cubicBezTo>
                <a:cubicBezTo>
                  <a:pt x="259" y="287"/>
                  <a:pt x="259" y="287"/>
                  <a:pt x="259" y="287"/>
                </a:cubicBezTo>
                <a:cubicBezTo>
                  <a:pt x="259" y="287"/>
                  <a:pt x="259" y="287"/>
                  <a:pt x="259" y="287"/>
                </a:cubicBezTo>
                <a:cubicBezTo>
                  <a:pt x="259" y="287"/>
                  <a:pt x="259" y="287"/>
                  <a:pt x="259" y="287"/>
                </a:cubicBezTo>
                <a:cubicBezTo>
                  <a:pt x="259" y="286"/>
                  <a:pt x="259" y="286"/>
                  <a:pt x="259" y="286"/>
                </a:cubicBezTo>
                <a:close/>
                <a:moveTo>
                  <a:pt x="261" y="291"/>
                </a:moveTo>
                <a:cubicBezTo>
                  <a:pt x="261" y="291"/>
                  <a:pt x="261" y="291"/>
                  <a:pt x="261" y="291"/>
                </a:cubicBezTo>
                <a:cubicBezTo>
                  <a:pt x="262" y="291"/>
                  <a:pt x="262" y="291"/>
                  <a:pt x="262" y="291"/>
                </a:cubicBezTo>
                <a:cubicBezTo>
                  <a:pt x="262" y="291"/>
                  <a:pt x="262" y="291"/>
                  <a:pt x="262" y="291"/>
                </a:cubicBezTo>
                <a:cubicBezTo>
                  <a:pt x="262" y="291"/>
                  <a:pt x="262" y="291"/>
                  <a:pt x="262" y="291"/>
                </a:cubicBezTo>
                <a:cubicBezTo>
                  <a:pt x="262" y="292"/>
                  <a:pt x="262" y="292"/>
                  <a:pt x="262" y="292"/>
                </a:cubicBezTo>
                <a:cubicBezTo>
                  <a:pt x="261" y="292"/>
                  <a:pt x="261" y="292"/>
                  <a:pt x="261" y="292"/>
                </a:cubicBezTo>
                <a:cubicBezTo>
                  <a:pt x="261" y="292"/>
                  <a:pt x="261" y="291"/>
                  <a:pt x="261" y="291"/>
                </a:cubicBezTo>
                <a:moveTo>
                  <a:pt x="244" y="288"/>
                </a:moveTo>
                <a:cubicBezTo>
                  <a:pt x="244" y="288"/>
                  <a:pt x="244" y="288"/>
                  <a:pt x="244" y="288"/>
                </a:cubicBezTo>
                <a:cubicBezTo>
                  <a:pt x="244" y="288"/>
                  <a:pt x="244" y="288"/>
                  <a:pt x="244" y="288"/>
                </a:cubicBezTo>
                <a:cubicBezTo>
                  <a:pt x="245" y="289"/>
                  <a:pt x="246" y="289"/>
                  <a:pt x="246" y="290"/>
                </a:cubicBezTo>
                <a:cubicBezTo>
                  <a:pt x="248" y="291"/>
                  <a:pt x="250" y="292"/>
                  <a:pt x="251" y="294"/>
                </a:cubicBezTo>
                <a:cubicBezTo>
                  <a:pt x="251" y="294"/>
                  <a:pt x="251" y="294"/>
                  <a:pt x="251" y="294"/>
                </a:cubicBezTo>
                <a:cubicBezTo>
                  <a:pt x="251" y="295"/>
                  <a:pt x="251" y="295"/>
                  <a:pt x="251" y="295"/>
                </a:cubicBezTo>
                <a:cubicBezTo>
                  <a:pt x="252" y="295"/>
                  <a:pt x="252" y="296"/>
                  <a:pt x="252" y="296"/>
                </a:cubicBezTo>
                <a:cubicBezTo>
                  <a:pt x="252" y="296"/>
                  <a:pt x="252" y="296"/>
                  <a:pt x="252" y="296"/>
                </a:cubicBezTo>
                <a:cubicBezTo>
                  <a:pt x="252" y="296"/>
                  <a:pt x="252" y="296"/>
                  <a:pt x="252" y="296"/>
                </a:cubicBezTo>
                <a:cubicBezTo>
                  <a:pt x="250" y="296"/>
                  <a:pt x="249" y="295"/>
                  <a:pt x="247" y="296"/>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7"/>
                  <a:pt x="246" y="297"/>
                  <a:pt x="246" y="297"/>
                </a:cubicBezTo>
                <a:cubicBezTo>
                  <a:pt x="246" y="298"/>
                  <a:pt x="246" y="298"/>
                  <a:pt x="246" y="298"/>
                </a:cubicBezTo>
                <a:cubicBezTo>
                  <a:pt x="247" y="298"/>
                  <a:pt x="250" y="299"/>
                  <a:pt x="251" y="301"/>
                </a:cubicBezTo>
                <a:cubicBezTo>
                  <a:pt x="251" y="301"/>
                  <a:pt x="251" y="301"/>
                  <a:pt x="252" y="302"/>
                </a:cubicBezTo>
                <a:cubicBezTo>
                  <a:pt x="252" y="302"/>
                  <a:pt x="252" y="302"/>
                  <a:pt x="252" y="303"/>
                </a:cubicBezTo>
                <a:cubicBezTo>
                  <a:pt x="252" y="303"/>
                  <a:pt x="252" y="303"/>
                  <a:pt x="252" y="303"/>
                </a:cubicBezTo>
                <a:cubicBezTo>
                  <a:pt x="252" y="303"/>
                  <a:pt x="252" y="303"/>
                  <a:pt x="252" y="303"/>
                </a:cubicBezTo>
                <a:cubicBezTo>
                  <a:pt x="253" y="303"/>
                  <a:pt x="254" y="303"/>
                  <a:pt x="254" y="303"/>
                </a:cubicBezTo>
                <a:cubicBezTo>
                  <a:pt x="254" y="303"/>
                  <a:pt x="254" y="303"/>
                  <a:pt x="254" y="303"/>
                </a:cubicBezTo>
                <a:cubicBezTo>
                  <a:pt x="255" y="303"/>
                  <a:pt x="255" y="303"/>
                  <a:pt x="255" y="303"/>
                </a:cubicBezTo>
                <a:cubicBezTo>
                  <a:pt x="255" y="303"/>
                  <a:pt x="255" y="302"/>
                  <a:pt x="255" y="302"/>
                </a:cubicBezTo>
                <a:cubicBezTo>
                  <a:pt x="254" y="301"/>
                  <a:pt x="254" y="299"/>
                  <a:pt x="255" y="298"/>
                </a:cubicBezTo>
                <a:cubicBezTo>
                  <a:pt x="255" y="298"/>
                  <a:pt x="256" y="298"/>
                  <a:pt x="256" y="298"/>
                </a:cubicBezTo>
                <a:cubicBezTo>
                  <a:pt x="257" y="298"/>
                  <a:pt x="257" y="298"/>
                  <a:pt x="257" y="298"/>
                </a:cubicBezTo>
                <a:cubicBezTo>
                  <a:pt x="257" y="298"/>
                  <a:pt x="257" y="298"/>
                  <a:pt x="257" y="298"/>
                </a:cubicBezTo>
                <a:cubicBezTo>
                  <a:pt x="257" y="298"/>
                  <a:pt x="257" y="298"/>
                  <a:pt x="257" y="298"/>
                </a:cubicBezTo>
                <a:cubicBezTo>
                  <a:pt x="257" y="297"/>
                  <a:pt x="257" y="297"/>
                  <a:pt x="257" y="297"/>
                </a:cubicBezTo>
                <a:cubicBezTo>
                  <a:pt x="257" y="297"/>
                  <a:pt x="257" y="297"/>
                  <a:pt x="257" y="297"/>
                </a:cubicBezTo>
                <a:cubicBezTo>
                  <a:pt x="257" y="297"/>
                  <a:pt x="257" y="296"/>
                  <a:pt x="257" y="296"/>
                </a:cubicBezTo>
                <a:cubicBezTo>
                  <a:pt x="257" y="296"/>
                  <a:pt x="257" y="296"/>
                  <a:pt x="257" y="296"/>
                </a:cubicBezTo>
                <a:cubicBezTo>
                  <a:pt x="257" y="296"/>
                  <a:pt x="257" y="296"/>
                  <a:pt x="257" y="296"/>
                </a:cubicBezTo>
                <a:cubicBezTo>
                  <a:pt x="257" y="296"/>
                  <a:pt x="257" y="295"/>
                  <a:pt x="256" y="295"/>
                </a:cubicBezTo>
                <a:cubicBezTo>
                  <a:pt x="257" y="294"/>
                  <a:pt x="257" y="294"/>
                  <a:pt x="257" y="294"/>
                </a:cubicBezTo>
                <a:cubicBezTo>
                  <a:pt x="258" y="291"/>
                  <a:pt x="258" y="291"/>
                  <a:pt x="258" y="291"/>
                </a:cubicBezTo>
                <a:cubicBezTo>
                  <a:pt x="258" y="291"/>
                  <a:pt x="258" y="291"/>
                  <a:pt x="258" y="291"/>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9" y="292"/>
                  <a:pt x="259" y="292"/>
                  <a:pt x="259" y="292"/>
                </a:cubicBezTo>
                <a:cubicBezTo>
                  <a:pt x="258" y="293"/>
                  <a:pt x="258" y="293"/>
                  <a:pt x="258" y="293"/>
                </a:cubicBezTo>
                <a:cubicBezTo>
                  <a:pt x="258" y="293"/>
                  <a:pt x="258" y="293"/>
                  <a:pt x="258" y="293"/>
                </a:cubicBezTo>
                <a:cubicBezTo>
                  <a:pt x="258" y="293"/>
                  <a:pt x="258" y="293"/>
                  <a:pt x="258" y="293"/>
                </a:cubicBezTo>
                <a:cubicBezTo>
                  <a:pt x="258" y="293"/>
                  <a:pt x="258" y="293"/>
                  <a:pt x="258" y="293"/>
                </a:cubicBezTo>
                <a:cubicBezTo>
                  <a:pt x="259" y="293"/>
                  <a:pt x="259" y="293"/>
                  <a:pt x="259" y="293"/>
                </a:cubicBezTo>
                <a:cubicBezTo>
                  <a:pt x="259" y="293"/>
                  <a:pt x="259" y="293"/>
                  <a:pt x="259" y="293"/>
                </a:cubicBezTo>
                <a:cubicBezTo>
                  <a:pt x="260" y="293"/>
                  <a:pt x="260" y="294"/>
                  <a:pt x="260" y="294"/>
                </a:cubicBezTo>
                <a:cubicBezTo>
                  <a:pt x="260" y="294"/>
                  <a:pt x="260" y="294"/>
                  <a:pt x="260" y="294"/>
                </a:cubicBezTo>
                <a:cubicBezTo>
                  <a:pt x="260" y="294"/>
                  <a:pt x="260" y="294"/>
                  <a:pt x="260" y="294"/>
                </a:cubicBezTo>
                <a:cubicBezTo>
                  <a:pt x="261" y="294"/>
                  <a:pt x="262" y="295"/>
                  <a:pt x="262" y="295"/>
                </a:cubicBezTo>
                <a:cubicBezTo>
                  <a:pt x="261" y="295"/>
                  <a:pt x="261" y="295"/>
                  <a:pt x="261" y="295"/>
                </a:cubicBezTo>
                <a:cubicBezTo>
                  <a:pt x="261" y="295"/>
                  <a:pt x="261" y="295"/>
                  <a:pt x="261" y="295"/>
                </a:cubicBezTo>
                <a:cubicBezTo>
                  <a:pt x="261" y="295"/>
                  <a:pt x="261" y="295"/>
                  <a:pt x="261" y="295"/>
                </a:cubicBezTo>
                <a:cubicBezTo>
                  <a:pt x="261" y="296"/>
                  <a:pt x="260" y="297"/>
                  <a:pt x="260" y="299"/>
                </a:cubicBezTo>
                <a:cubicBezTo>
                  <a:pt x="259" y="299"/>
                  <a:pt x="259" y="299"/>
                  <a:pt x="259" y="299"/>
                </a:cubicBezTo>
                <a:cubicBezTo>
                  <a:pt x="259" y="299"/>
                  <a:pt x="259" y="299"/>
                  <a:pt x="259" y="299"/>
                </a:cubicBezTo>
                <a:cubicBezTo>
                  <a:pt x="259" y="299"/>
                  <a:pt x="259" y="299"/>
                  <a:pt x="259" y="299"/>
                </a:cubicBezTo>
                <a:cubicBezTo>
                  <a:pt x="257" y="303"/>
                  <a:pt x="256" y="306"/>
                  <a:pt x="254" y="309"/>
                </a:cubicBezTo>
                <a:cubicBezTo>
                  <a:pt x="253" y="310"/>
                  <a:pt x="251" y="312"/>
                  <a:pt x="252" y="314"/>
                </a:cubicBezTo>
                <a:cubicBezTo>
                  <a:pt x="252" y="314"/>
                  <a:pt x="252" y="314"/>
                  <a:pt x="252" y="314"/>
                </a:cubicBezTo>
                <a:cubicBezTo>
                  <a:pt x="252" y="314"/>
                  <a:pt x="252" y="314"/>
                  <a:pt x="252" y="314"/>
                </a:cubicBezTo>
                <a:cubicBezTo>
                  <a:pt x="252" y="314"/>
                  <a:pt x="252" y="314"/>
                  <a:pt x="252" y="314"/>
                </a:cubicBezTo>
                <a:cubicBezTo>
                  <a:pt x="253" y="315"/>
                  <a:pt x="254" y="315"/>
                  <a:pt x="255" y="315"/>
                </a:cubicBezTo>
                <a:cubicBezTo>
                  <a:pt x="256" y="315"/>
                  <a:pt x="256" y="314"/>
                  <a:pt x="257" y="315"/>
                </a:cubicBezTo>
                <a:cubicBezTo>
                  <a:pt x="257" y="315"/>
                  <a:pt x="257" y="315"/>
                  <a:pt x="257" y="315"/>
                </a:cubicBezTo>
                <a:cubicBezTo>
                  <a:pt x="257" y="315"/>
                  <a:pt x="257" y="315"/>
                  <a:pt x="257" y="315"/>
                </a:cubicBezTo>
                <a:cubicBezTo>
                  <a:pt x="258" y="313"/>
                  <a:pt x="258" y="312"/>
                  <a:pt x="258" y="311"/>
                </a:cubicBezTo>
                <a:cubicBezTo>
                  <a:pt x="259" y="308"/>
                  <a:pt x="261" y="305"/>
                  <a:pt x="262" y="302"/>
                </a:cubicBezTo>
                <a:cubicBezTo>
                  <a:pt x="263" y="302"/>
                  <a:pt x="263" y="301"/>
                  <a:pt x="264" y="301"/>
                </a:cubicBezTo>
                <a:cubicBezTo>
                  <a:pt x="264" y="300"/>
                  <a:pt x="265" y="298"/>
                  <a:pt x="266" y="297"/>
                </a:cubicBezTo>
                <a:cubicBezTo>
                  <a:pt x="267" y="297"/>
                  <a:pt x="267" y="297"/>
                  <a:pt x="267" y="297"/>
                </a:cubicBezTo>
                <a:cubicBezTo>
                  <a:pt x="267" y="297"/>
                  <a:pt x="267" y="297"/>
                  <a:pt x="267" y="297"/>
                </a:cubicBezTo>
                <a:cubicBezTo>
                  <a:pt x="267" y="298"/>
                  <a:pt x="267" y="298"/>
                  <a:pt x="267" y="298"/>
                </a:cubicBezTo>
                <a:cubicBezTo>
                  <a:pt x="267" y="299"/>
                  <a:pt x="267" y="299"/>
                  <a:pt x="266" y="300"/>
                </a:cubicBezTo>
                <a:cubicBezTo>
                  <a:pt x="266" y="301"/>
                  <a:pt x="266" y="303"/>
                  <a:pt x="265" y="304"/>
                </a:cubicBezTo>
                <a:cubicBezTo>
                  <a:pt x="265" y="304"/>
                  <a:pt x="265" y="305"/>
                  <a:pt x="265" y="306"/>
                </a:cubicBezTo>
                <a:cubicBezTo>
                  <a:pt x="265" y="306"/>
                  <a:pt x="265" y="306"/>
                  <a:pt x="265" y="306"/>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7"/>
                  <a:pt x="265" y="307"/>
                  <a:pt x="265" y="307"/>
                </a:cubicBezTo>
                <a:cubicBezTo>
                  <a:pt x="265" y="308"/>
                  <a:pt x="264" y="309"/>
                  <a:pt x="264" y="309"/>
                </a:cubicBezTo>
                <a:cubicBezTo>
                  <a:pt x="263" y="310"/>
                  <a:pt x="263" y="311"/>
                  <a:pt x="262" y="312"/>
                </a:cubicBezTo>
                <a:cubicBezTo>
                  <a:pt x="261" y="314"/>
                  <a:pt x="258" y="315"/>
                  <a:pt x="258" y="317"/>
                </a:cubicBezTo>
                <a:cubicBezTo>
                  <a:pt x="258" y="318"/>
                  <a:pt x="258" y="318"/>
                  <a:pt x="258" y="318"/>
                </a:cubicBezTo>
                <a:cubicBezTo>
                  <a:pt x="258" y="318"/>
                  <a:pt x="258" y="318"/>
                  <a:pt x="258" y="318"/>
                </a:cubicBezTo>
                <a:cubicBezTo>
                  <a:pt x="258" y="318"/>
                  <a:pt x="259" y="318"/>
                  <a:pt x="261" y="318"/>
                </a:cubicBezTo>
                <a:cubicBezTo>
                  <a:pt x="262" y="318"/>
                  <a:pt x="263" y="318"/>
                  <a:pt x="264" y="318"/>
                </a:cubicBezTo>
                <a:cubicBezTo>
                  <a:pt x="264" y="318"/>
                  <a:pt x="264" y="318"/>
                  <a:pt x="264" y="318"/>
                </a:cubicBezTo>
                <a:cubicBezTo>
                  <a:pt x="265" y="317"/>
                  <a:pt x="265" y="316"/>
                  <a:pt x="265" y="315"/>
                </a:cubicBezTo>
                <a:cubicBezTo>
                  <a:pt x="266" y="314"/>
                  <a:pt x="267" y="312"/>
                  <a:pt x="268" y="310"/>
                </a:cubicBezTo>
                <a:cubicBezTo>
                  <a:pt x="268" y="310"/>
                  <a:pt x="268" y="310"/>
                  <a:pt x="268" y="310"/>
                </a:cubicBezTo>
                <a:cubicBezTo>
                  <a:pt x="269" y="310"/>
                  <a:pt x="269" y="311"/>
                  <a:pt x="269" y="311"/>
                </a:cubicBezTo>
                <a:cubicBezTo>
                  <a:pt x="270" y="312"/>
                  <a:pt x="270" y="312"/>
                  <a:pt x="270" y="312"/>
                </a:cubicBezTo>
                <a:cubicBezTo>
                  <a:pt x="271" y="313"/>
                  <a:pt x="271" y="314"/>
                  <a:pt x="270" y="314"/>
                </a:cubicBezTo>
                <a:cubicBezTo>
                  <a:pt x="270" y="315"/>
                  <a:pt x="269" y="316"/>
                  <a:pt x="268" y="317"/>
                </a:cubicBezTo>
                <a:cubicBezTo>
                  <a:pt x="268" y="317"/>
                  <a:pt x="268" y="317"/>
                  <a:pt x="268" y="317"/>
                </a:cubicBezTo>
                <a:cubicBezTo>
                  <a:pt x="267" y="318"/>
                  <a:pt x="267" y="318"/>
                  <a:pt x="266" y="318"/>
                </a:cubicBezTo>
                <a:cubicBezTo>
                  <a:pt x="265" y="319"/>
                  <a:pt x="265" y="319"/>
                  <a:pt x="265" y="319"/>
                </a:cubicBezTo>
                <a:cubicBezTo>
                  <a:pt x="265" y="319"/>
                  <a:pt x="265" y="319"/>
                  <a:pt x="265" y="319"/>
                </a:cubicBezTo>
                <a:cubicBezTo>
                  <a:pt x="265" y="319"/>
                  <a:pt x="265" y="319"/>
                  <a:pt x="265" y="319"/>
                </a:cubicBezTo>
                <a:cubicBezTo>
                  <a:pt x="265" y="320"/>
                  <a:pt x="265" y="320"/>
                  <a:pt x="265" y="320"/>
                </a:cubicBezTo>
                <a:cubicBezTo>
                  <a:pt x="265" y="320"/>
                  <a:pt x="265" y="320"/>
                  <a:pt x="265" y="320"/>
                </a:cubicBezTo>
                <a:cubicBezTo>
                  <a:pt x="267" y="320"/>
                  <a:pt x="268" y="319"/>
                  <a:pt x="269" y="319"/>
                </a:cubicBezTo>
                <a:cubicBezTo>
                  <a:pt x="270" y="319"/>
                  <a:pt x="272" y="319"/>
                  <a:pt x="273" y="319"/>
                </a:cubicBezTo>
                <a:cubicBezTo>
                  <a:pt x="273" y="319"/>
                  <a:pt x="273" y="319"/>
                  <a:pt x="273" y="319"/>
                </a:cubicBezTo>
                <a:cubicBezTo>
                  <a:pt x="273" y="319"/>
                  <a:pt x="273" y="319"/>
                  <a:pt x="273" y="319"/>
                </a:cubicBezTo>
                <a:cubicBezTo>
                  <a:pt x="274" y="319"/>
                  <a:pt x="274" y="319"/>
                  <a:pt x="274" y="319"/>
                </a:cubicBezTo>
                <a:cubicBezTo>
                  <a:pt x="274" y="319"/>
                  <a:pt x="274" y="319"/>
                  <a:pt x="274" y="319"/>
                </a:cubicBezTo>
                <a:cubicBezTo>
                  <a:pt x="274" y="319"/>
                  <a:pt x="274" y="319"/>
                  <a:pt x="274" y="319"/>
                </a:cubicBezTo>
                <a:cubicBezTo>
                  <a:pt x="274" y="317"/>
                  <a:pt x="274" y="314"/>
                  <a:pt x="273" y="312"/>
                </a:cubicBezTo>
                <a:cubicBezTo>
                  <a:pt x="273" y="311"/>
                  <a:pt x="273" y="311"/>
                  <a:pt x="273" y="311"/>
                </a:cubicBezTo>
                <a:cubicBezTo>
                  <a:pt x="272" y="310"/>
                  <a:pt x="271" y="310"/>
                  <a:pt x="270" y="309"/>
                </a:cubicBezTo>
                <a:cubicBezTo>
                  <a:pt x="270" y="308"/>
                  <a:pt x="270" y="308"/>
                  <a:pt x="270" y="308"/>
                </a:cubicBezTo>
                <a:cubicBezTo>
                  <a:pt x="270" y="308"/>
                  <a:pt x="270" y="308"/>
                  <a:pt x="271" y="307"/>
                </a:cubicBezTo>
                <a:cubicBezTo>
                  <a:pt x="271" y="307"/>
                  <a:pt x="271" y="306"/>
                  <a:pt x="271" y="306"/>
                </a:cubicBezTo>
                <a:cubicBezTo>
                  <a:pt x="274" y="305"/>
                  <a:pt x="274" y="305"/>
                  <a:pt x="274" y="305"/>
                </a:cubicBezTo>
                <a:cubicBezTo>
                  <a:pt x="274" y="305"/>
                  <a:pt x="274" y="305"/>
                  <a:pt x="274" y="305"/>
                </a:cubicBezTo>
                <a:cubicBezTo>
                  <a:pt x="274" y="304"/>
                  <a:pt x="274" y="303"/>
                  <a:pt x="274" y="302"/>
                </a:cubicBezTo>
                <a:cubicBezTo>
                  <a:pt x="274" y="302"/>
                  <a:pt x="274" y="302"/>
                  <a:pt x="274" y="302"/>
                </a:cubicBezTo>
                <a:cubicBezTo>
                  <a:pt x="274" y="302"/>
                  <a:pt x="274" y="302"/>
                  <a:pt x="274" y="302"/>
                </a:cubicBezTo>
                <a:cubicBezTo>
                  <a:pt x="274" y="302"/>
                  <a:pt x="274" y="302"/>
                  <a:pt x="274" y="302"/>
                </a:cubicBezTo>
                <a:cubicBezTo>
                  <a:pt x="274" y="302"/>
                  <a:pt x="273" y="302"/>
                  <a:pt x="273" y="302"/>
                </a:cubicBezTo>
                <a:cubicBezTo>
                  <a:pt x="273" y="302"/>
                  <a:pt x="273" y="302"/>
                  <a:pt x="273" y="302"/>
                </a:cubicBezTo>
                <a:cubicBezTo>
                  <a:pt x="273" y="302"/>
                  <a:pt x="273" y="302"/>
                  <a:pt x="273" y="302"/>
                </a:cubicBezTo>
                <a:cubicBezTo>
                  <a:pt x="273" y="302"/>
                  <a:pt x="272" y="302"/>
                  <a:pt x="271" y="302"/>
                </a:cubicBezTo>
                <a:cubicBezTo>
                  <a:pt x="271" y="303"/>
                  <a:pt x="271" y="303"/>
                  <a:pt x="271" y="303"/>
                </a:cubicBezTo>
                <a:cubicBezTo>
                  <a:pt x="270" y="304"/>
                  <a:pt x="270" y="304"/>
                  <a:pt x="270" y="304"/>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5"/>
                  <a:pt x="267" y="305"/>
                  <a:pt x="267" y="305"/>
                </a:cubicBezTo>
                <a:cubicBezTo>
                  <a:pt x="267" y="304"/>
                  <a:pt x="268" y="302"/>
                  <a:pt x="269" y="301"/>
                </a:cubicBezTo>
                <a:cubicBezTo>
                  <a:pt x="269" y="301"/>
                  <a:pt x="269" y="301"/>
                  <a:pt x="269" y="301"/>
                </a:cubicBezTo>
                <a:cubicBezTo>
                  <a:pt x="270" y="299"/>
                  <a:pt x="270" y="298"/>
                  <a:pt x="270" y="296"/>
                </a:cubicBezTo>
                <a:cubicBezTo>
                  <a:pt x="271" y="296"/>
                  <a:pt x="271" y="294"/>
                  <a:pt x="271" y="293"/>
                </a:cubicBezTo>
                <a:cubicBezTo>
                  <a:pt x="270" y="293"/>
                  <a:pt x="270" y="293"/>
                  <a:pt x="270" y="293"/>
                </a:cubicBezTo>
                <a:cubicBezTo>
                  <a:pt x="269" y="292"/>
                  <a:pt x="268" y="292"/>
                  <a:pt x="268" y="293"/>
                </a:cubicBezTo>
                <a:cubicBezTo>
                  <a:pt x="267" y="293"/>
                  <a:pt x="266" y="294"/>
                  <a:pt x="266" y="295"/>
                </a:cubicBezTo>
                <a:cubicBezTo>
                  <a:pt x="265" y="296"/>
                  <a:pt x="265" y="296"/>
                  <a:pt x="265" y="296"/>
                </a:cubicBezTo>
                <a:cubicBezTo>
                  <a:pt x="264" y="297"/>
                  <a:pt x="263" y="299"/>
                  <a:pt x="261" y="301"/>
                </a:cubicBezTo>
                <a:cubicBezTo>
                  <a:pt x="261" y="302"/>
                  <a:pt x="260" y="303"/>
                  <a:pt x="260" y="303"/>
                </a:cubicBezTo>
                <a:cubicBezTo>
                  <a:pt x="259" y="304"/>
                  <a:pt x="258" y="306"/>
                  <a:pt x="258" y="306"/>
                </a:cubicBezTo>
                <a:cubicBezTo>
                  <a:pt x="258" y="306"/>
                  <a:pt x="258" y="306"/>
                  <a:pt x="258" y="306"/>
                </a:cubicBezTo>
                <a:cubicBezTo>
                  <a:pt x="258" y="305"/>
                  <a:pt x="258" y="304"/>
                  <a:pt x="259" y="303"/>
                </a:cubicBezTo>
                <a:cubicBezTo>
                  <a:pt x="261" y="300"/>
                  <a:pt x="261" y="300"/>
                  <a:pt x="261" y="300"/>
                </a:cubicBezTo>
                <a:cubicBezTo>
                  <a:pt x="263" y="295"/>
                  <a:pt x="263" y="295"/>
                  <a:pt x="263" y="295"/>
                </a:cubicBezTo>
                <a:cubicBezTo>
                  <a:pt x="263" y="294"/>
                  <a:pt x="264" y="294"/>
                  <a:pt x="264" y="294"/>
                </a:cubicBezTo>
                <a:cubicBezTo>
                  <a:pt x="265" y="293"/>
                  <a:pt x="265" y="293"/>
                  <a:pt x="265" y="293"/>
                </a:cubicBezTo>
                <a:cubicBezTo>
                  <a:pt x="266" y="293"/>
                  <a:pt x="266" y="293"/>
                  <a:pt x="266" y="292"/>
                </a:cubicBezTo>
                <a:cubicBezTo>
                  <a:pt x="268" y="290"/>
                  <a:pt x="267" y="286"/>
                  <a:pt x="267" y="284"/>
                </a:cubicBezTo>
                <a:cubicBezTo>
                  <a:pt x="267" y="282"/>
                  <a:pt x="267" y="279"/>
                  <a:pt x="266" y="277"/>
                </a:cubicBezTo>
                <a:cubicBezTo>
                  <a:pt x="266" y="276"/>
                  <a:pt x="265" y="276"/>
                  <a:pt x="265" y="276"/>
                </a:cubicBezTo>
                <a:cubicBezTo>
                  <a:pt x="264" y="276"/>
                  <a:pt x="263" y="276"/>
                  <a:pt x="262" y="277"/>
                </a:cubicBezTo>
                <a:cubicBezTo>
                  <a:pt x="262" y="277"/>
                  <a:pt x="262" y="277"/>
                  <a:pt x="262" y="277"/>
                </a:cubicBezTo>
                <a:cubicBezTo>
                  <a:pt x="262" y="277"/>
                  <a:pt x="262" y="277"/>
                  <a:pt x="262" y="277"/>
                </a:cubicBezTo>
                <a:cubicBezTo>
                  <a:pt x="261" y="278"/>
                  <a:pt x="260" y="282"/>
                  <a:pt x="259" y="284"/>
                </a:cubicBezTo>
                <a:cubicBezTo>
                  <a:pt x="258" y="283"/>
                  <a:pt x="259" y="282"/>
                  <a:pt x="259" y="281"/>
                </a:cubicBezTo>
                <a:cubicBezTo>
                  <a:pt x="259" y="280"/>
                  <a:pt x="260" y="278"/>
                  <a:pt x="259" y="277"/>
                </a:cubicBezTo>
                <a:cubicBezTo>
                  <a:pt x="259" y="277"/>
                  <a:pt x="259" y="277"/>
                  <a:pt x="259" y="277"/>
                </a:cubicBezTo>
                <a:cubicBezTo>
                  <a:pt x="259" y="277"/>
                  <a:pt x="259" y="277"/>
                  <a:pt x="259" y="277"/>
                </a:cubicBezTo>
                <a:cubicBezTo>
                  <a:pt x="259" y="277"/>
                  <a:pt x="258" y="277"/>
                  <a:pt x="258" y="276"/>
                </a:cubicBezTo>
                <a:cubicBezTo>
                  <a:pt x="257" y="276"/>
                  <a:pt x="255" y="276"/>
                  <a:pt x="253" y="277"/>
                </a:cubicBezTo>
                <a:cubicBezTo>
                  <a:pt x="253" y="277"/>
                  <a:pt x="253" y="277"/>
                  <a:pt x="253" y="277"/>
                </a:cubicBezTo>
                <a:cubicBezTo>
                  <a:pt x="253" y="277"/>
                  <a:pt x="253" y="277"/>
                  <a:pt x="253" y="277"/>
                </a:cubicBezTo>
                <a:cubicBezTo>
                  <a:pt x="253" y="278"/>
                  <a:pt x="254" y="279"/>
                  <a:pt x="254" y="279"/>
                </a:cubicBezTo>
                <a:cubicBezTo>
                  <a:pt x="254" y="279"/>
                  <a:pt x="254" y="279"/>
                  <a:pt x="254" y="279"/>
                </a:cubicBezTo>
                <a:cubicBezTo>
                  <a:pt x="254" y="282"/>
                  <a:pt x="254" y="282"/>
                  <a:pt x="254" y="282"/>
                </a:cubicBezTo>
                <a:cubicBezTo>
                  <a:pt x="255" y="283"/>
                  <a:pt x="255" y="284"/>
                  <a:pt x="255" y="285"/>
                </a:cubicBezTo>
                <a:cubicBezTo>
                  <a:pt x="255" y="286"/>
                  <a:pt x="255" y="287"/>
                  <a:pt x="254" y="287"/>
                </a:cubicBezTo>
                <a:cubicBezTo>
                  <a:pt x="254" y="288"/>
                  <a:pt x="253" y="288"/>
                  <a:pt x="253" y="288"/>
                </a:cubicBezTo>
                <a:cubicBezTo>
                  <a:pt x="252" y="288"/>
                  <a:pt x="252" y="288"/>
                  <a:pt x="252" y="288"/>
                </a:cubicBezTo>
                <a:cubicBezTo>
                  <a:pt x="251" y="288"/>
                  <a:pt x="250" y="287"/>
                  <a:pt x="248" y="287"/>
                </a:cubicBezTo>
                <a:cubicBezTo>
                  <a:pt x="248" y="287"/>
                  <a:pt x="247" y="288"/>
                  <a:pt x="246" y="288"/>
                </a:cubicBezTo>
                <a:cubicBezTo>
                  <a:pt x="246" y="288"/>
                  <a:pt x="245" y="287"/>
                  <a:pt x="244" y="288"/>
                </a:cubicBezTo>
                <a:cubicBezTo>
                  <a:pt x="244" y="288"/>
                  <a:pt x="244" y="288"/>
                  <a:pt x="244" y="288"/>
                </a:cubicBezTo>
                <a:close/>
                <a:moveTo>
                  <a:pt x="218" y="323"/>
                </a:moveTo>
                <a:cubicBezTo>
                  <a:pt x="218" y="324"/>
                  <a:pt x="218" y="324"/>
                  <a:pt x="218" y="325"/>
                </a:cubicBezTo>
                <a:cubicBezTo>
                  <a:pt x="219" y="327"/>
                  <a:pt x="222" y="329"/>
                  <a:pt x="223" y="330"/>
                </a:cubicBezTo>
                <a:cubicBezTo>
                  <a:pt x="223" y="330"/>
                  <a:pt x="224" y="331"/>
                  <a:pt x="224" y="331"/>
                </a:cubicBezTo>
                <a:cubicBezTo>
                  <a:pt x="224" y="331"/>
                  <a:pt x="225" y="331"/>
                  <a:pt x="225" y="331"/>
                </a:cubicBezTo>
                <a:cubicBezTo>
                  <a:pt x="226" y="331"/>
                  <a:pt x="226" y="331"/>
                  <a:pt x="226" y="331"/>
                </a:cubicBezTo>
                <a:cubicBezTo>
                  <a:pt x="226" y="331"/>
                  <a:pt x="226" y="331"/>
                  <a:pt x="226" y="331"/>
                </a:cubicBezTo>
                <a:cubicBezTo>
                  <a:pt x="228" y="331"/>
                  <a:pt x="229" y="329"/>
                  <a:pt x="230" y="328"/>
                </a:cubicBezTo>
                <a:cubicBezTo>
                  <a:pt x="230" y="328"/>
                  <a:pt x="231" y="327"/>
                  <a:pt x="231" y="327"/>
                </a:cubicBezTo>
                <a:cubicBezTo>
                  <a:pt x="231" y="327"/>
                  <a:pt x="232" y="326"/>
                  <a:pt x="232" y="326"/>
                </a:cubicBezTo>
                <a:cubicBezTo>
                  <a:pt x="232" y="325"/>
                  <a:pt x="232" y="325"/>
                  <a:pt x="232" y="325"/>
                </a:cubicBezTo>
                <a:cubicBezTo>
                  <a:pt x="232" y="325"/>
                  <a:pt x="232" y="325"/>
                  <a:pt x="232" y="325"/>
                </a:cubicBezTo>
                <a:cubicBezTo>
                  <a:pt x="231" y="325"/>
                  <a:pt x="231" y="325"/>
                  <a:pt x="230" y="325"/>
                </a:cubicBezTo>
                <a:cubicBezTo>
                  <a:pt x="230" y="326"/>
                  <a:pt x="230" y="326"/>
                  <a:pt x="230" y="326"/>
                </a:cubicBezTo>
                <a:cubicBezTo>
                  <a:pt x="230" y="325"/>
                  <a:pt x="230" y="325"/>
                  <a:pt x="230" y="325"/>
                </a:cubicBezTo>
                <a:cubicBezTo>
                  <a:pt x="230" y="325"/>
                  <a:pt x="229" y="326"/>
                  <a:pt x="229" y="326"/>
                </a:cubicBezTo>
                <a:cubicBezTo>
                  <a:pt x="228" y="326"/>
                  <a:pt x="227" y="326"/>
                  <a:pt x="226" y="326"/>
                </a:cubicBezTo>
                <a:cubicBezTo>
                  <a:pt x="226" y="326"/>
                  <a:pt x="225" y="327"/>
                  <a:pt x="225" y="327"/>
                </a:cubicBezTo>
                <a:cubicBezTo>
                  <a:pt x="224" y="327"/>
                  <a:pt x="224" y="326"/>
                  <a:pt x="223" y="326"/>
                </a:cubicBezTo>
                <a:cubicBezTo>
                  <a:pt x="222" y="325"/>
                  <a:pt x="220" y="324"/>
                  <a:pt x="219" y="323"/>
                </a:cubicBezTo>
                <a:cubicBezTo>
                  <a:pt x="219" y="323"/>
                  <a:pt x="219" y="323"/>
                  <a:pt x="219" y="323"/>
                </a:cubicBezTo>
                <a:cubicBezTo>
                  <a:pt x="218" y="323"/>
                  <a:pt x="218" y="323"/>
                  <a:pt x="218" y="323"/>
                </a:cubicBezTo>
                <a:cubicBezTo>
                  <a:pt x="218" y="323"/>
                  <a:pt x="218" y="323"/>
                  <a:pt x="218" y="323"/>
                </a:cubicBezTo>
                <a:close/>
                <a:moveTo>
                  <a:pt x="213" y="325"/>
                </a:moveTo>
                <a:cubicBezTo>
                  <a:pt x="213" y="329"/>
                  <a:pt x="212" y="331"/>
                  <a:pt x="211" y="332"/>
                </a:cubicBezTo>
                <a:cubicBezTo>
                  <a:pt x="209" y="334"/>
                  <a:pt x="206" y="335"/>
                  <a:pt x="204" y="337"/>
                </a:cubicBezTo>
                <a:cubicBezTo>
                  <a:pt x="204" y="337"/>
                  <a:pt x="204" y="337"/>
                  <a:pt x="204" y="337"/>
                </a:cubicBezTo>
                <a:cubicBezTo>
                  <a:pt x="204" y="337"/>
                  <a:pt x="204" y="337"/>
                  <a:pt x="204" y="337"/>
                </a:cubicBezTo>
                <a:cubicBezTo>
                  <a:pt x="204" y="337"/>
                  <a:pt x="204" y="337"/>
                  <a:pt x="204" y="337"/>
                </a:cubicBezTo>
                <a:cubicBezTo>
                  <a:pt x="204" y="337"/>
                  <a:pt x="204" y="337"/>
                  <a:pt x="204" y="337"/>
                </a:cubicBezTo>
                <a:cubicBezTo>
                  <a:pt x="204" y="338"/>
                  <a:pt x="204" y="338"/>
                  <a:pt x="204" y="338"/>
                </a:cubicBezTo>
                <a:cubicBezTo>
                  <a:pt x="205" y="338"/>
                  <a:pt x="206" y="337"/>
                  <a:pt x="207" y="337"/>
                </a:cubicBezTo>
                <a:cubicBezTo>
                  <a:pt x="208" y="337"/>
                  <a:pt x="208" y="337"/>
                  <a:pt x="208" y="337"/>
                </a:cubicBezTo>
                <a:cubicBezTo>
                  <a:pt x="213" y="336"/>
                  <a:pt x="216" y="331"/>
                  <a:pt x="217" y="327"/>
                </a:cubicBezTo>
                <a:cubicBezTo>
                  <a:pt x="217" y="325"/>
                  <a:pt x="217" y="323"/>
                  <a:pt x="217" y="321"/>
                </a:cubicBezTo>
                <a:cubicBezTo>
                  <a:pt x="218" y="321"/>
                  <a:pt x="218" y="320"/>
                  <a:pt x="219" y="320"/>
                </a:cubicBezTo>
                <a:cubicBezTo>
                  <a:pt x="219" y="320"/>
                  <a:pt x="219" y="320"/>
                  <a:pt x="219" y="320"/>
                </a:cubicBezTo>
                <a:cubicBezTo>
                  <a:pt x="219" y="320"/>
                  <a:pt x="219" y="320"/>
                  <a:pt x="219" y="320"/>
                </a:cubicBezTo>
                <a:cubicBezTo>
                  <a:pt x="219" y="319"/>
                  <a:pt x="220" y="318"/>
                  <a:pt x="221" y="318"/>
                </a:cubicBezTo>
                <a:cubicBezTo>
                  <a:pt x="221" y="317"/>
                  <a:pt x="221" y="317"/>
                  <a:pt x="221" y="317"/>
                </a:cubicBezTo>
                <a:cubicBezTo>
                  <a:pt x="221" y="318"/>
                  <a:pt x="221" y="318"/>
                  <a:pt x="221" y="318"/>
                </a:cubicBezTo>
                <a:cubicBezTo>
                  <a:pt x="222" y="316"/>
                  <a:pt x="224" y="314"/>
                  <a:pt x="224" y="313"/>
                </a:cubicBezTo>
                <a:cubicBezTo>
                  <a:pt x="224" y="313"/>
                  <a:pt x="224" y="313"/>
                  <a:pt x="224" y="313"/>
                </a:cubicBezTo>
                <a:cubicBezTo>
                  <a:pt x="224" y="313"/>
                  <a:pt x="224" y="313"/>
                  <a:pt x="224" y="313"/>
                </a:cubicBezTo>
                <a:cubicBezTo>
                  <a:pt x="224" y="313"/>
                  <a:pt x="224" y="313"/>
                  <a:pt x="224" y="313"/>
                </a:cubicBezTo>
                <a:cubicBezTo>
                  <a:pt x="224" y="312"/>
                  <a:pt x="224" y="312"/>
                  <a:pt x="223" y="312"/>
                </a:cubicBezTo>
                <a:cubicBezTo>
                  <a:pt x="222" y="312"/>
                  <a:pt x="221" y="312"/>
                  <a:pt x="220" y="311"/>
                </a:cubicBezTo>
                <a:cubicBezTo>
                  <a:pt x="220" y="311"/>
                  <a:pt x="219" y="311"/>
                  <a:pt x="218" y="311"/>
                </a:cubicBezTo>
                <a:cubicBezTo>
                  <a:pt x="218" y="311"/>
                  <a:pt x="218" y="311"/>
                  <a:pt x="218" y="311"/>
                </a:cubicBezTo>
                <a:cubicBezTo>
                  <a:pt x="218" y="311"/>
                  <a:pt x="218" y="311"/>
                  <a:pt x="218" y="311"/>
                </a:cubicBezTo>
                <a:cubicBezTo>
                  <a:pt x="218" y="312"/>
                  <a:pt x="218" y="312"/>
                  <a:pt x="218" y="312"/>
                </a:cubicBezTo>
                <a:cubicBezTo>
                  <a:pt x="218" y="312"/>
                  <a:pt x="218" y="312"/>
                  <a:pt x="218" y="312"/>
                </a:cubicBezTo>
                <a:cubicBezTo>
                  <a:pt x="218" y="313"/>
                  <a:pt x="218" y="313"/>
                  <a:pt x="218" y="313"/>
                </a:cubicBezTo>
                <a:cubicBezTo>
                  <a:pt x="219" y="314"/>
                  <a:pt x="219" y="314"/>
                  <a:pt x="219" y="314"/>
                </a:cubicBezTo>
                <a:cubicBezTo>
                  <a:pt x="219" y="314"/>
                  <a:pt x="219" y="314"/>
                  <a:pt x="219" y="314"/>
                </a:cubicBezTo>
                <a:cubicBezTo>
                  <a:pt x="219" y="314"/>
                  <a:pt x="218" y="316"/>
                  <a:pt x="217" y="316"/>
                </a:cubicBezTo>
                <a:cubicBezTo>
                  <a:pt x="216" y="313"/>
                  <a:pt x="218" y="310"/>
                  <a:pt x="217" y="307"/>
                </a:cubicBezTo>
                <a:cubicBezTo>
                  <a:pt x="217" y="306"/>
                  <a:pt x="217" y="306"/>
                  <a:pt x="217" y="306"/>
                </a:cubicBezTo>
                <a:cubicBezTo>
                  <a:pt x="217" y="306"/>
                  <a:pt x="217" y="306"/>
                  <a:pt x="217" y="306"/>
                </a:cubicBezTo>
                <a:cubicBezTo>
                  <a:pt x="216" y="306"/>
                  <a:pt x="213" y="304"/>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5"/>
                  <a:pt x="211" y="305"/>
                  <a:pt x="211" y="305"/>
                </a:cubicBezTo>
                <a:cubicBezTo>
                  <a:pt x="211" y="306"/>
                  <a:pt x="211" y="306"/>
                  <a:pt x="211" y="307"/>
                </a:cubicBezTo>
                <a:cubicBezTo>
                  <a:pt x="211" y="307"/>
                  <a:pt x="212" y="308"/>
                  <a:pt x="212" y="309"/>
                </a:cubicBezTo>
                <a:cubicBezTo>
                  <a:pt x="212" y="310"/>
                  <a:pt x="212" y="310"/>
                  <a:pt x="212" y="310"/>
                </a:cubicBezTo>
                <a:cubicBezTo>
                  <a:pt x="212" y="314"/>
                  <a:pt x="213" y="317"/>
                  <a:pt x="213" y="320"/>
                </a:cubicBezTo>
                <a:cubicBezTo>
                  <a:pt x="211" y="322"/>
                  <a:pt x="209" y="324"/>
                  <a:pt x="207" y="325"/>
                </a:cubicBezTo>
                <a:cubicBezTo>
                  <a:pt x="206" y="326"/>
                  <a:pt x="205" y="326"/>
                  <a:pt x="204" y="327"/>
                </a:cubicBezTo>
                <a:cubicBezTo>
                  <a:pt x="204" y="327"/>
                  <a:pt x="204" y="327"/>
                  <a:pt x="204" y="327"/>
                </a:cubicBezTo>
                <a:cubicBezTo>
                  <a:pt x="204" y="327"/>
                  <a:pt x="204" y="327"/>
                  <a:pt x="204" y="327"/>
                </a:cubicBezTo>
                <a:cubicBezTo>
                  <a:pt x="204" y="327"/>
                  <a:pt x="204" y="327"/>
                  <a:pt x="204" y="327"/>
                </a:cubicBezTo>
                <a:cubicBezTo>
                  <a:pt x="204" y="327"/>
                  <a:pt x="204" y="327"/>
                  <a:pt x="204" y="327"/>
                </a:cubicBezTo>
                <a:cubicBezTo>
                  <a:pt x="204" y="329"/>
                  <a:pt x="206" y="331"/>
                  <a:pt x="207" y="330"/>
                </a:cubicBezTo>
                <a:cubicBezTo>
                  <a:pt x="208" y="330"/>
                  <a:pt x="208" y="330"/>
                  <a:pt x="208" y="330"/>
                </a:cubicBezTo>
                <a:cubicBezTo>
                  <a:pt x="209" y="330"/>
                  <a:pt x="210" y="329"/>
                  <a:pt x="210" y="328"/>
                </a:cubicBezTo>
                <a:cubicBezTo>
                  <a:pt x="211" y="327"/>
                  <a:pt x="212" y="326"/>
                  <a:pt x="213" y="325"/>
                </a:cubicBezTo>
                <a:moveTo>
                  <a:pt x="152" y="324"/>
                </a:moveTo>
                <a:cubicBezTo>
                  <a:pt x="152" y="323"/>
                  <a:pt x="152" y="323"/>
                  <a:pt x="153" y="321"/>
                </a:cubicBezTo>
                <a:cubicBezTo>
                  <a:pt x="154" y="320"/>
                  <a:pt x="155" y="319"/>
                  <a:pt x="155" y="319"/>
                </a:cubicBezTo>
                <a:cubicBezTo>
                  <a:pt x="155" y="319"/>
                  <a:pt x="155" y="319"/>
                  <a:pt x="155" y="320"/>
                </a:cubicBezTo>
                <a:cubicBezTo>
                  <a:pt x="152" y="324"/>
                  <a:pt x="152" y="324"/>
                  <a:pt x="152" y="324"/>
                </a:cubicBezTo>
                <a:cubicBezTo>
                  <a:pt x="152" y="324"/>
                  <a:pt x="152" y="324"/>
                  <a:pt x="152" y="324"/>
                </a:cubicBezTo>
                <a:moveTo>
                  <a:pt x="173" y="309"/>
                </a:moveTo>
                <a:cubicBezTo>
                  <a:pt x="173" y="308"/>
                  <a:pt x="175" y="308"/>
                  <a:pt x="175" y="308"/>
                </a:cubicBezTo>
                <a:cubicBezTo>
                  <a:pt x="175" y="309"/>
                  <a:pt x="173" y="310"/>
                  <a:pt x="173" y="310"/>
                </a:cubicBezTo>
                <a:cubicBezTo>
                  <a:pt x="173" y="310"/>
                  <a:pt x="173" y="310"/>
                  <a:pt x="173" y="310"/>
                </a:cubicBezTo>
                <a:cubicBezTo>
                  <a:pt x="172" y="310"/>
                  <a:pt x="172" y="310"/>
                  <a:pt x="172" y="310"/>
                </a:cubicBezTo>
                <a:cubicBezTo>
                  <a:pt x="172" y="310"/>
                  <a:pt x="172" y="310"/>
                  <a:pt x="173" y="309"/>
                </a:cubicBezTo>
                <a:moveTo>
                  <a:pt x="147" y="330"/>
                </a:moveTo>
                <a:cubicBezTo>
                  <a:pt x="147" y="331"/>
                  <a:pt x="147" y="333"/>
                  <a:pt x="148" y="333"/>
                </a:cubicBezTo>
                <a:cubicBezTo>
                  <a:pt x="150" y="333"/>
                  <a:pt x="150" y="333"/>
                  <a:pt x="151" y="331"/>
                </a:cubicBezTo>
                <a:cubicBezTo>
                  <a:pt x="151" y="330"/>
                  <a:pt x="152" y="329"/>
                  <a:pt x="153" y="328"/>
                </a:cubicBezTo>
                <a:cubicBezTo>
                  <a:pt x="153" y="327"/>
                  <a:pt x="154" y="327"/>
                  <a:pt x="154" y="326"/>
                </a:cubicBezTo>
                <a:cubicBezTo>
                  <a:pt x="154" y="326"/>
                  <a:pt x="154" y="325"/>
                  <a:pt x="154" y="324"/>
                </a:cubicBezTo>
                <a:cubicBezTo>
                  <a:pt x="155" y="323"/>
                  <a:pt x="155" y="321"/>
                  <a:pt x="155" y="320"/>
                </a:cubicBezTo>
                <a:cubicBezTo>
                  <a:pt x="155" y="319"/>
                  <a:pt x="156" y="319"/>
                  <a:pt x="156" y="318"/>
                </a:cubicBezTo>
                <a:cubicBezTo>
                  <a:pt x="156" y="317"/>
                  <a:pt x="157" y="317"/>
                  <a:pt x="158" y="317"/>
                </a:cubicBezTo>
                <a:cubicBezTo>
                  <a:pt x="160" y="317"/>
                  <a:pt x="160" y="317"/>
                  <a:pt x="160" y="317"/>
                </a:cubicBezTo>
                <a:cubicBezTo>
                  <a:pt x="160" y="317"/>
                  <a:pt x="160" y="317"/>
                  <a:pt x="160" y="317"/>
                </a:cubicBezTo>
                <a:cubicBezTo>
                  <a:pt x="160" y="317"/>
                  <a:pt x="160" y="317"/>
                  <a:pt x="162" y="318"/>
                </a:cubicBezTo>
                <a:cubicBezTo>
                  <a:pt x="162" y="319"/>
                  <a:pt x="162" y="319"/>
                  <a:pt x="162" y="319"/>
                </a:cubicBezTo>
                <a:cubicBezTo>
                  <a:pt x="162" y="319"/>
                  <a:pt x="162" y="320"/>
                  <a:pt x="162" y="320"/>
                </a:cubicBezTo>
                <a:cubicBezTo>
                  <a:pt x="162" y="320"/>
                  <a:pt x="161" y="321"/>
                  <a:pt x="161" y="321"/>
                </a:cubicBezTo>
                <a:cubicBezTo>
                  <a:pt x="161" y="321"/>
                  <a:pt x="160" y="322"/>
                  <a:pt x="161" y="322"/>
                </a:cubicBezTo>
                <a:cubicBezTo>
                  <a:pt x="161" y="322"/>
                  <a:pt x="162" y="323"/>
                  <a:pt x="162" y="323"/>
                </a:cubicBezTo>
                <a:cubicBezTo>
                  <a:pt x="162" y="323"/>
                  <a:pt x="162" y="323"/>
                  <a:pt x="162" y="324"/>
                </a:cubicBezTo>
                <a:cubicBezTo>
                  <a:pt x="162" y="324"/>
                  <a:pt x="161" y="324"/>
                  <a:pt x="161" y="324"/>
                </a:cubicBezTo>
                <a:cubicBezTo>
                  <a:pt x="160" y="325"/>
                  <a:pt x="160" y="325"/>
                  <a:pt x="160" y="325"/>
                </a:cubicBezTo>
                <a:cubicBezTo>
                  <a:pt x="160" y="325"/>
                  <a:pt x="160" y="326"/>
                  <a:pt x="160" y="327"/>
                </a:cubicBezTo>
                <a:cubicBezTo>
                  <a:pt x="161" y="327"/>
                  <a:pt x="161" y="327"/>
                  <a:pt x="161" y="327"/>
                </a:cubicBezTo>
                <a:cubicBezTo>
                  <a:pt x="161" y="327"/>
                  <a:pt x="161" y="328"/>
                  <a:pt x="160" y="328"/>
                </a:cubicBezTo>
                <a:cubicBezTo>
                  <a:pt x="160" y="328"/>
                  <a:pt x="159" y="329"/>
                  <a:pt x="159" y="329"/>
                </a:cubicBezTo>
                <a:cubicBezTo>
                  <a:pt x="158" y="329"/>
                  <a:pt x="157" y="330"/>
                  <a:pt x="154" y="329"/>
                </a:cubicBezTo>
                <a:cubicBezTo>
                  <a:pt x="154" y="329"/>
                  <a:pt x="154" y="329"/>
                  <a:pt x="154" y="330"/>
                </a:cubicBezTo>
                <a:cubicBezTo>
                  <a:pt x="153" y="331"/>
                  <a:pt x="153" y="331"/>
                  <a:pt x="153" y="331"/>
                </a:cubicBezTo>
                <a:cubicBezTo>
                  <a:pt x="153" y="331"/>
                  <a:pt x="153" y="331"/>
                  <a:pt x="153" y="331"/>
                </a:cubicBezTo>
                <a:cubicBezTo>
                  <a:pt x="154" y="331"/>
                  <a:pt x="154" y="332"/>
                  <a:pt x="155" y="332"/>
                </a:cubicBezTo>
                <a:cubicBezTo>
                  <a:pt x="155" y="332"/>
                  <a:pt x="155" y="333"/>
                  <a:pt x="155" y="333"/>
                </a:cubicBezTo>
                <a:cubicBezTo>
                  <a:pt x="157" y="333"/>
                  <a:pt x="157" y="332"/>
                  <a:pt x="158" y="333"/>
                </a:cubicBezTo>
                <a:cubicBezTo>
                  <a:pt x="159" y="333"/>
                  <a:pt x="158" y="334"/>
                  <a:pt x="158" y="334"/>
                </a:cubicBezTo>
                <a:cubicBezTo>
                  <a:pt x="158" y="335"/>
                  <a:pt x="157" y="335"/>
                  <a:pt x="157" y="335"/>
                </a:cubicBezTo>
                <a:cubicBezTo>
                  <a:pt x="156" y="336"/>
                  <a:pt x="157" y="338"/>
                  <a:pt x="157" y="339"/>
                </a:cubicBezTo>
                <a:cubicBezTo>
                  <a:pt x="157" y="340"/>
                  <a:pt x="158" y="342"/>
                  <a:pt x="159" y="341"/>
                </a:cubicBezTo>
                <a:cubicBezTo>
                  <a:pt x="160" y="341"/>
                  <a:pt x="162" y="340"/>
                  <a:pt x="162" y="339"/>
                </a:cubicBezTo>
                <a:cubicBezTo>
                  <a:pt x="163" y="338"/>
                  <a:pt x="163" y="338"/>
                  <a:pt x="163" y="337"/>
                </a:cubicBezTo>
                <a:cubicBezTo>
                  <a:pt x="163" y="337"/>
                  <a:pt x="164" y="332"/>
                  <a:pt x="164" y="332"/>
                </a:cubicBezTo>
                <a:cubicBezTo>
                  <a:pt x="165" y="331"/>
                  <a:pt x="166" y="332"/>
                  <a:pt x="167" y="331"/>
                </a:cubicBezTo>
                <a:cubicBezTo>
                  <a:pt x="168" y="331"/>
                  <a:pt x="170" y="331"/>
                  <a:pt x="171" y="331"/>
                </a:cubicBezTo>
                <a:cubicBezTo>
                  <a:pt x="172" y="331"/>
                  <a:pt x="172" y="331"/>
                  <a:pt x="173" y="330"/>
                </a:cubicBezTo>
                <a:cubicBezTo>
                  <a:pt x="173" y="330"/>
                  <a:pt x="174" y="330"/>
                  <a:pt x="175" y="330"/>
                </a:cubicBezTo>
                <a:cubicBezTo>
                  <a:pt x="175" y="330"/>
                  <a:pt x="176" y="330"/>
                  <a:pt x="176" y="329"/>
                </a:cubicBezTo>
                <a:cubicBezTo>
                  <a:pt x="177" y="329"/>
                  <a:pt x="177" y="329"/>
                  <a:pt x="177" y="328"/>
                </a:cubicBezTo>
                <a:cubicBezTo>
                  <a:pt x="177" y="328"/>
                  <a:pt x="177" y="327"/>
                  <a:pt x="176" y="327"/>
                </a:cubicBezTo>
                <a:cubicBezTo>
                  <a:pt x="176" y="327"/>
                  <a:pt x="175" y="327"/>
                  <a:pt x="175" y="327"/>
                </a:cubicBezTo>
                <a:cubicBezTo>
                  <a:pt x="174" y="326"/>
                  <a:pt x="173" y="325"/>
                  <a:pt x="171" y="324"/>
                </a:cubicBezTo>
                <a:cubicBezTo>
                  <a:pt x="171" y="324"/>
                  <a:pt x="170" y="324"/>
                  <a:pt x="170" y="323"/>
                </a:cubicBezTo>
                <a:cubicBezTo>
                  <a:pt x="170" y="324"/>
                  <a:pt x="170" y="324"/>
                  <a:pt x="170" y="324"/>
                </a:cubicBezTo>
                <a:cubicBezTo>
                  <a:pt x="170" y="324"/>
                  <a:pt x="170" y="324"/>
                  <a:pt x="170" y="325"/>
                </a:cubicBezTo>
                <a:cubicBezTo>
                  <a:pt x="171" y="327"/>
                  <a:pt x="171" y="328"/>
                  <a:pt x="171" y="328"/>
                </a:cubicBezTo>
                <a:cubicBezTo>
                  <a:pt x="170" y="328"/>
                  <a:pt x="168" y="328"/>
                  <a:pt x="167" y="328"/>
                </a:cubicBezTo>
                <a:cubicBezTo>
                  <a:pt x="167" y="329"/>
                  <a:pt x="167" y="329"/>
                  <a:pt x="166" y="329"/>
                </a:cubicBezTo>
                <a:cubicBezTo>
                  <a:pt x="166" y="329"/>
                  <a:pt x="166" y="329"/>
                  <a:pt x="165" y="329"/>
                </a:cubicBezTo>
                <a:cubicBezTo>
                  <a:pt x="165" y="329"/>
                  <a:pt x="165" y="328"/>
                  <a:pt x="164" y="328"/>
                </a:cubicBezTo>
                <a:cubicBezTo>
                  <a:pt x="164" y="327"/>
                  <a:pt x="164" y="327"/>
                  <a:pt x="165" y="327"/>
                </a:cubicBezTo>
                <a:cubicBezTo>
                  <a:pt x="165" y="327"/>
                  <a:pt x="167" y="326"/>
                  <a:pt x="167" y="326"/>
                </a:cubicBezTo>
                <a:cubicBezTo>
                  <a:pt x="167" y="325"/>
                  <a:pt x="167" y="325"/>
                  <a:pt x="166" y="325"/>
                </a:cubicBezTo>
                <a:cubicBezTo>
                  <a:pt x="166" y="324"/>
                  <a:pt x="165" y="325"/>
                  <a:pt x="166" y="323"/>
                </a:cubicBezTo>
                <a:cubicBezTo>
                  <a:pt x="166" y="323"/>
                  <a:pt x="166" y="323"/>
                  <a:pt x="166" y="323"/>
                </a:cubicBezTo>
                <a:cubicBezTo>
                  <a:pt x="167" y="323"/>
                  <a:pt x="167" y="323"/>
                  <a:pt x="167" y="323"/>
                </a:cubicBezTo>
                <a:cubicBezTo>
                  <a:pt x="168" y="323"/>
                  <a:pt x="168" y="323"/>
                  <a:pt x="168" y="323"/>
                </a:cubicBezTo>
                <a:cubicBezTo>
                  <a:pt x="168" y="322"/>
                  <a:pt x="170" y="322"/>
                  <a:pt x="170" y="322"/>
                </a:cubicBezTo>
                <a:cubicBezTo>
                  <a:pt x="171" y="321"/>
                  <a:pt x="171" y="321"/>
                  <a:pt x="171" y="321"/>
                </a:cubicBezTo>
                <a:cubicBezTo>
                  <a:pt x="171" y="321"/>
                  <a:pt x="171" y="320"/>
                  <a:pt x="170" y="320"/>
                </a:cubicBezTo>
                <a:cubicBezTo>
                  <a:pt x="170" y="320"/>
                  <a:pt x="170" y="320"/>
                  <a:pt x="169" y="320"/>
                </a:cubicBezTo>
                <a:cubicBezTo>
                  <a:pt x="168" y="320"/>
                  <a:pt x="166" y="320"/>
                  <a:pt x="166" y="320"/>
                </a:cubicBezTo>
                <a:cubicBezTo>
                  <a:pt x="166" y="320"/>
                  <a:pt x="166" y="320"/>
                  <a:pt x="166" y="319"/>
                </a:cubicBezTo>
                <a:cubicBezTo>
                  <a:pt x="166" y="319"/>
                  <a:pt x="166" y="319"/>
                  <a:pt x="166" y="319"/>
                </a:cubicBezTo>
                <a:cubicBezTo>
                  <a:pt x="166" y="319"/>
                  <a:pt x="166" y="319"/>
                  <a:pt x="166" y="319"/>
                </a:cubicBezTo>
                <a:cubicBezTo>
                  <a:pt x="166" y="319"/>
                  <a:pt x="167" y="318"/>
                  <a:pt x="168" y="317"/>
                </a:cubicBezTo>
                <a:cubicBezTo>
                  <a:pt x="169" y="316"/>
                  <a:pt x="173" y="316"/>
                  <a:pt x="175" y="315"/>
                </a:cubicBezTo>
                <a:cubicBezTo>
                  <a:pt x="176" y="315"/>
                  <a:pt x="179" y="315"/>
                  <a:pt x="179" y="315"/>
                </a:cubicBezTo>
                <a:cubicBezTo>
                  <a:pt x="180" y="315"/>
                  <a:pt x="180" y="314"/>
                  <a:pt x="179" y="314"/>
                </a:cubicBezTo>
                <a:cubicBezTo>
                  <a:pt x="179" y="313"/>
                  <a:pt x="179" y="313"/>
                  <a:pt x="178" y="313"/>
                </a:cubicBezTo>
                <a:cubicBezTo>
                  <a:pt x="177" y="313"/>
                  <a:pt x="177" y="313"/>
                  <a:pt x="176" y="313"/>
                </a:cubicBezTo>
                <a:cubicBezTo>
                  <a:pt x="176" y="313"/>
                  <a:pt x="175" y="313"/>
                  <a:pt x="174" y="314"/>
                </a:cubicBezTo>
                <a:cubicBezTo>
                  <a:pt x="173" y="314"/>
                  <a:pt x="172" y="314"/>
                  <a:pt x="171" y="314"/>
                </a:cubicBezTo>
                <a:cubicBezTo>
                  <a:pt x="170" y="314"/>
                  <a:pt x="170" y="314"/>
                  <a:pt x="169" y="314"/>
                </a:cubicBezTo>
                <a:cubicBezTo>
                  <a:pt x="169" y="315"/>
                  <a:pt x="169" y="314"/>
                  <a:pt x="169" y="314"/>
                </a:cubicBezTo>
                <a:cubicBezTo>
                  <a:pt x="170" y="313"/>
                  <a:pt x="171" y="313"/>
                  <a:pt x="171" y="313"/>
                </a:cubicBezTo>
                <a:cubicBezTo>
                  <a:pt x="172" y="313"/>
                  <a:pt x="172" y="313"/>
                  <a:pt x="173" y="313"/>
                </a:cubicBezTo>
                <a:cubicBezTo>
                  <a:pt x="174" y="312"/>
                  <a:pt x="175" y="311"/>
                  <a:pt x="176" y="310"/>
                </a:cubicBezTo>
                <a:cubicBezTo>
                  <a:pt x="177" y="310"/>
                  <a:pt x="178" y="310"/>
                  <a:pt x="178" y="309"/>
                </a:cubicBezTo>
                <a:cubicBezTo>
                  <a:pt x="179" y="309"/>
                  <a:pt x="179" y="308"/>
                  <a:pt x="179" y="308"/>
                </a:cubicBezTo>
                <a:cubicBezTo>
                  <a:pt x="179" y="307"/>
                  <a:pt x="179" y="307"/>
                  <a:pt x="179" y="307"/>
                </a:cubicBezTo>
                <a:cubicBezTo>
                  <a:pt x="179" y="306"/>
                  <a:pt x="177" y="306"/>
                  <a:pt x="176" y="306"/>
                </a:cubicBezTo>
                <a:cubicBezTo>
                  <a:pt x="176" y="306"/>
                  <a:pt x="176" y="306"/>
                  <a:pt x="176" y="306"/>
                </a:cubicBezTo>
                <a:cubicBezTo>
                  <a:pt x="175" y="306"/>
                  <a:pt x="174" y="307"/>
                  <a:pt x="174" y="307"/>
                </a:cubicBezTo>
                <a:cubicBezTo>
                  <a:pt x="173" y="307"/>
                  <a:pt x="174" y="305"/>
                  <a:pt x="174" y="305"/>
                </a:cubicBezTo>
                <a:cubicBezTo>
                  <a:pt x="174" y="304"/>
                  <a:pt x="173" y="303"/>
                  <a:pt x="173" y="302"/>
                </a:cubicBezTo>
                <a:cubicBezTo>
                  <a:pt x="172" y="302"/>
                  <a:pt x="171" y="300"/>
                  <a:pt x="170" y="300"/>
                </a:cubicBezTo>
                <a:cubicBezTo>
                  <a:pt x="169" y="300"/>
                  <a:pt x="168" y="302"/>
                  <a:pt x="168" y="303"/>
                </a:cubicBezTo>
                <a:cubicBezTo>
                  <a:pt x="167" y="303"/>
                  <a:pt x="167" y="304"/>
                  <a:pt x="167" y="304"/>
                </a:cubicBezTo>
                <a:cubicBezTo>
                  <a:pt x="167" y="305"/>
                  <a:pt x="167" y="305"/>
                  <a:pt x="166" y="306"/>
                </a:cubicBezTo>
                <a:cubicBezTo>
                  <a:pt x="166" y="307"/>
                  <a:pt x="166" y="308"/>
                  <a:pt x="165" y="309"/>
                </a:cubicBezTo>
                <a:cubicBezTo>
                  <a:pt x="164" y="309"/>
                  <a:pt x="164" y="309"/>
                  <a:pt x="164" y="309"/>
                </a:cubicBezTo>
                <a:cubicBezTo>
                  <a:pt x="164" y="310"/>
                  <a:pt x="163" y="310"/>
                  <a:pt x="163" y="310"/>
                </a:cubicBezTo>
                <a:cubicBezTo>
                  <a:pt x="163" y="311"/>
                  <a:pt x="164" y="310"/>
                  <a:pt x="164" y="310"/>
                </a:cubicBezTo>
                <a:cubicBezTo>
                  <a:pt x="165" y="311"/>
                  <a:pt x="165" y="311"/>
                  <a:pt x="165" y="311"/>
                </a:cubicBezTo>
                <a:cubicBezTo>
                  <a:pt x="165" y="311"/>
                  <a:pt x="164" y="312"/>
                  <a:pt x="164" y="313"/>
                </a:cubicBezTo>
                <a:cubicBezTo>
                  <a:pt x="164" y="313"/>
                  <a:pt x="164" y="314"/>
                  <a:pt x="164" y="315"/>
                </a:cubicBezTo>
                <a:cubicBezTo>
                  <a:pt x="163" y="316"/>
                  <a:pt x="161" y="315"/>
                  <a:pt x="160" y="315"/>
                </a:cubicBezTo>
                <a:cubicBezTo>
                  <a:pt x="160" y="315"/>
                  <a:pt x="160" y="315"/>
                  <a:pt x="160" y="315"/>
                </a:cubicBezTo>
                <a:cubicBezTo>
                  <a:pt x="160" y="315"/>
                  <a:pt x="160" y="315"/>
                  <a:pt x="160" y="315"/>
                </a:cubicBezTo>
                <a:cubicBezTo>
                  <a:pt x="160" y="315"/>
                  <a:pt x="160" y="315"/>
                  <a:pt x="160" y="315"/>
                </a:cubicBezTo>
                <a:cubicBezTo>
                  <a:pt x="159" y="314"/>
                  <a:pt x="159" y="314"/>
                  <a:pt x="159" y="314"/>
                </a:cubicBezTo>
                <a:cubicBezTo>
                  <a:pt x="159" y="314"/>
                  <a:pt x="158" y="313"/>
                  <a:pt x="158" y="313"/>
                </a:cubicBezTo>
                <a:cubicBezTo>
                  <a:pt x="157" y="313"/>
                  <a:pt x="157" y="312"/>
                  <a:pt x="157" y="312"/>
                </a:cubicBezTo>
                <a:cubicBezTo>
                  <a:pt x="156" y="312"/>
                  <a:pt x="156" y="312"/>
                  <a:pt x="155" y="311"/>
                </a:cubicBezTo>
                <a:cubicBezTo>
                  <a:pt x="155" y="311"/>
                  <a:pt x="155" y="310"/>
                  <a:pt x="155" y="309"/>
                </a:cubicBezTo>
                <a:cubicBezTo>
                  <a:pt x="155" y="309"/>
                  <a:pt x="156" y="309"/>
                  <a:pt x="156" y="308"/>
                </a:cubicBezTo>
                <a:cubicBezTo>
                  <a:pt x="157" y="307"/>
                  <a:pt x="158" y="307"/>
                  <a:pt x="159" y="307"/>
                </a:cubicBezTo>
                <a:cubicBezTo>
                  <a:pt x="160" y="307"/>
                  <a:pt x="161" y="307"/>
                  <a:pt x="161" y="306"/>
                </a:cubicBezTo>
                <a:cubicBezTo>
                  <a:pt x="163" y="305"/>
                  <a:pt x="161" y="303"/>
                  <a:pt x="160" y="302"/>
                </a:cubicBezTo>
                <a:cubicBezTo>
                  <a:pt x="159" y="302"/>
                  <a:pt x="159" y="301"/>
                  <a:pt x="158" y="301"/>
                </a:cubicBezTo>
                <a:cubicBezTo>
                  <a:pt x="158" y="301"/>
                  <a:pt x="157" y="300"/>
                  <a:pt x="156" y="300"/>
                </a:cubicBezTo>
                <a:cubicBezTo>
                  <a:pt x="156" y="300"/>
                  <a:pt x="155" y="299"/>
                  <a:pt x="154" y="299"/>
                </a:cubicBezTo>
                <a:cubicBezTo>
                  <a:pt x="154" y="300"/>
                  <a:pt x="154" y="300"/>
                  <a:pt x="155" y="301"/>
                </a:cubicBezTo>
                <a:cubicBezTo>
                  <a:pt x="155" y="302"/>
                  <a:pt x="156" y="303"/>
                  <a:pt x="156" y="303"/>
                </a:cubicBezTo>
                <a:cubicBezTo>
                  <a:pt x="155" y="304"/>
                  <a:pt x="155" y="304"/>
                  <a:pt x="156" y="305"/>
                </a:cubicBezTo>
                <a:cubicBezTo>
                  <a:pt x="156" y="305"/>
                  <a:pt x="156" y="306"/>
                  <a:pt x="156" y="307"/>
                </a:cubicBezTo>
                <a:cubicBezTo>
                  <a:pt x="156" y="307"/>
                  <a:pt x="155" y="309"/>
                  <a:pt x="155" y="309"/>
                </a:cubicBezTo>
                <a:cubicBezTo>
                  <a:pt x="154" y="310"/>
                  <a:pt x="154" y="310"/>
                  <a:pt x="154" y="310"/>
                </a:cubicBezTo>
                <a:cubicBezTo>
                  <a:pt x="153" y="311"/>
                  <a:pt x="153" y="312"/>
                  <a:pt x="153" y="314"/>
                </a:cubicBezTo>
                <a:cubicBezTo>
                  <a:pt x="153" y="315"/>
                  <a:pt x="153" y="317"/>
                  <a:pt x="153" y="318"/>
                </a:cubicBezTo>
                <a:cubicBezTo>
                  <a:pt x="153" y="319"/>
                  <a:pt x="152" y="321"/>
                  <a:pt x="152" y="321"/>
                </a:cubicBezTo>
                <a:cubicBezTo>
                  <a:pt x="151" y="322"/>
                  <a:pt x="151" y="323"/>
                  <a:pt x="150" y="325"/>
                </a:cubicBezTo>
                <a:cubicBezTo>
                  <a:pt x="149" y="327"/>
                  <a:pt x="149" y="327"/>
                  <a:pt x="149" y="327"/>
                </a:cubicBezTo>
                <a:cubicBezTo>
                  <a:pt x="148" y="328"/>
                  <a:pt x="148" y="328"/>
                  <a:pt x="148" y="328"/>
                </a:cubicBezTo>
                <a:cubicBezTo>
                  <a:pt x="147" y="329"/>
                  <a:pt x="147" y="330"/>
                  <a:pt x="147" y="330"/>
                </a:cubicBezTo>
                <a:moveTo>
                  <a:pt x="195" y="228"/>
                </a:moveTo>
                <a:cubicBezTo>
                  <a:pt x="194" y="229"/>
                  <a:pt x="194" y="229"/>
                  <a:pt x="194" y="230"/>
                </a:cubicBezTo>
                <a:cubicBezTo>
                  <a:pt x="194" y="231"/>
                  <a:pt x="194" y="232"/>
                  <a:pt x="195" y="232"/>
                </a:cubicBezTo>
                <a:cubicBezTo>
                  <a:pt x="196" y="233"/>
                  <a:pt x="197" y="233"/>
                  <a:pt x="198" y="233"/>
                </a:cubicBezTo>
                <a:cubicBezTo>
                  <a:pt x="200" y="233"/>
                  <a:pt x="201" y="233"/>
                  <a:pt x="201" y="232"/>
                </a:cubicBezTo>
                <a:cubicBezTo>
                  <a:pt x="202" y="232"/>
                  <a:pt x="203" y="231"/>
                  <a:pt x="203" y="230"/>
                </a:cubicBezTo>
                <a:cubicBezTo>
                  <a:pt x="203" y="229"/>
                  <a:pt x="202" y="229"/>
                  <a:pt x="201" y="228"/>
                </a:cubicBezTo>
                <a:cubicBezTo>
                  <a:pt x="201" y="227"/>
                  <a:pt x="200" y="227"/>
                  <a:pt x="198" y="227"/>
                </a:cubicBezTo>
                <a:cubicBezTo>
                  <a:pt x="198" y="227"/>
                  <a:pt x="198" y="227"/>
                  <a:pt x="198" y="227"/>
                </a:cubicBezTo>
                <a:cubicBezTo>
                  <a:pt x="197" y="227"/>
                  <a:pt x="196" y="227"/>
                  <a:pt x="195" y="228"/>
                </a:cubicBezTo>
                <a:moveTo>
                  <a:pt x="180" y="232"/>
                </a:moveTo>
                <a:cubicBezTo>
                  <a:pt x="181" y="231"/>
                  <a:pt x="181" y="231"/>
                  <a:pt x="181" y="230"/>
                </a:cubicBezTo>
                <a:cubicBezTo>
                  <a:pt x="181" y="229"/>
                  <a:pt x="181" y="229"/>
                  <a:pt x="180" y="228"/>
                </a:cubicBezTo>
                <a:cubicBezTo>
                  <a:pt x="179" y="227"/>
                  <a:pt x="178" y="227"/>
                  <a:pt x="176" y="227"/>
                </a:cubicBezTo>
                <a:cubicBezTo>
                  <a:pt x="176" y="227"/>
                  <a:pt x="176" y="227"/>
                  <a:pt x="176" y="227"/>
                </a:cubicBezTo>
                <a:cubicBezTo>
                  <a:pt x="175" y="227"/>
                  <a:pt x="174" y="227"/>
                  <a:pt x="173" y="228"/>
                </a:cubicBezTo>
                <a:cubicBezTo>
                  <a:pt x="172" y="229"/>
                  <a:pt x="172" y="229"/>
                  <a:pt x="172" y="230"/>
                </a:cubicBezTo>
                <a:cubicBezTo>
                  <a:pt x="172" y="231"/>
                  <a:pt x="172" y="231"/>
                  <a:pt x="173" y="232"/>
                </a:cubicBezTo>
                <a:cubicBezTo>
                  <a:pt x="174" y="233"/>
                  <a:pt x="175" y="233"/>
                  <a:pt x="176" y="233"/>
                </a:cubicBezTo>
                <a:cubicBezTo>
                  <a:pt x="178" y="233"/>
                  <a:pt x="179" y="233"/>
                  <a:pt x="180" y="232"/>
                </a:cubicBezTo>
                <a:moveTo>
                  <a:pt x="172" y="241"/>
                </a:moveTo>
                <a:cubicBezTo>
                  <a:pt x="172" y="241"/>
                  <a:pt x="172" y="242"/>
                  <a:pt x="173" y="243"/>
                </a:cubicBezTo>
                <a:cubicBezTo>
                  <a:pt x="174" y="243"/>
                  <a:pt x="175" y="244"/>
                  <a:pt x="176" y="244"/>
                </a:cubicBezTo>
                <a:cubicBezTo>
                  <a:pt x="178" y="244"/>
                  <a:pt x="179" y="243"/>
                  <a:pt x="180" y="243"/>
                </a:cubicBezTo>
                <a:cubicBezTo>
                  <a:pt x="181" y="242"/>
                  <a:pt x="181" y="241"/>
                  <a:pt x="181" y="241"/>
                </a:cubicBezTo>
                <a:cubicBezTo>
                  <a:pt x="181" y="240"/>
                  <a:pt x="181" y="239"/>
                  <a:pt x="180" y="238"/>
                </a:cubicBezTo>
                <a:cubicBezTo>
                  <a:pt x="179" y="238"/>
                  <a:pt x="178" y="237"/>
                  <a:pt x="176" y="237"/>
                </a:cubicBezTo>
                <a:cubicBezTo>
                  <a:pt x="176" y="237"/>
                  <a:pt x="176" y="237"/>
                  <a:pt x="176" y="237"/>
                </a:cubicBezTo>
                <a:cubicBezTo>
                  <a:pt x="175" y="237"/>
                  <a:pt x="174" y="238"/>
                  <a:pt x="173" y="238"/>
                </a:cubicBezTo>
                <a:cubicBezTo>
                  <a:pt x="172" y="239"/>
                  <a:pt x="172" y="240"/>
                  <a:pt x="172" y="241"/>
                </a:cubicBezTo>
                <a:moveTo>
                  <a:pt x="139" y="173"/>
                </a:moveTo>
                <a:cubicBezTo>
                  <a:pt x="139" y="173"/>
                  <a:pt x="139" y="169"/>
                  <a:pt x="140" y="165"/>
                </a:cubicBezTo>
                <a:cubicBezTo>
                  <a:pt x="140" y="160"/>
                  <a:pt x="141" y="154"/>
                  <a:pt x="143" y="149"/>
                </a:cubicBezTo>
                <a:cubicBezTo>
                  <a:pt x="144" y="145"/>
                  <a:pt x="145" y="142"/>
                  <a:pt x="147" y="139"/>
                </a:cubicBezTo>
                <a:cubicBezTo>
                  <a:pt x="148" y="138"/>
                  <a:pt x="149" y="137"/>
                  <a:pt x="150" y="136"/>
                </a:cubicBezTo>
                <a:cubicBezTo>
                  <a:pt x="148" y="129"/>
                  <a:pt x="147" y="125"/>
                  <a:pt x="147" y="125"/>
                </a:cubicBezTo>
                <a:cubicBezTo>
                  <a:pt x="146" y="124"/>
                  <a:pt x="147" y="122"/>
                  <a:pt x="148" y="122"/>
                </a:cubicBezTo>
                <a:cubicBezTo>
                  <a:pt x="149" y="121"/>
                  <a:pt x="151" y="122"/>
                  <a:pt x="151" y="123"/>
                </a:cubicBezTo>
                <a:cubicBezTo>
                  <a:pt x="152" y="123"/>
                  <a:pt x="157" y="136"/>
                  <a:pt x="157" y="161"/>
                </a:cubicBezTo>
                <a:cubicBezTo>
                  <a:pt x="156" y="173"/>
                  <a:pt x="155" y="188"/>
                  <a:pt x="150" y="206"/>
                </a:cubicBezTo>
                <a:cubicBezTo>
                  <a:pt x="150" y="207"/>
                  <a:pt x="149" y="208"/>
                  <a:pt x="148" y="208"/>
                </a:cubicBezTo>
                <a:cubicBezTo>
                  <a:pt x="147" y="208"/>
                  <a:pt x="147" y="208"/>
                  <a:pt x="147" y="208"/>
                </a:cubicBezTo>
                <a:cubicBezTo>
                  <a:pt x="146" y="207"/>
                  <a:pt x="145" y="206"/>
                  <a:pt x="145" y="205"/>
                </a:cubicBezTo>
                <a:cubicBezTo>
                  <a:pt x="150" y="187"/>
                  <a:pt x="151" y="172"/>
                  <a:pt x="152" y="160"/>
                </a:cubicBezTo>
                <a:cubicBezTo>
                  <a:pt x="152" y="153"/>
                  <a:pt x="151" y="147"/>
                  <a:pt x="151" y="142"/>
                </a:cubicBezTo>
                <a:cubicBezTo>
                  <a:pt x="150" y="143"/>
                  <a:pt x="150" y="144"/>
                  <a:pt x="149" y="146"/>
                </a:cubicBezTo>
                <a:cubicBezTo>
                  <a:pt x="148" y="149"/>
                  <a:pt x="147" y="152"/>
                  <a:pt x="146" y="156"/>
                </a:cubicBezTo>
                <a:cubicBezTo>
                  <a:pt x="144" y="164"/>
                  <a:pt x="144" y="171"/>
                  <a:pt x="144" y="173"/>
                </a:cubicBezTo>
                <a:cubicBezTo>
                  <a:pt x="144" y="173"/>
                  <a:pt x="144" y="173"/>
                  <a:pt x="144" y="173"/>
                </a:cubicBezTo>
                <a:cubicBezTo>
                  <a:pt x="143" y="174"/>
                  <a:pt x="142" y="175"/>
                  <a:pt x="141" y="175"/>
                </a:cubicBezTo>
                <a:cubicBezTo>
                  <a:pt x="141" y="175"/>
                  <a:pt x="141" y="175"/>
                  <a:pt x="141" y="175"/>
                </a:cubicBezTo>
                <a:cubicBezTo>
                  <a:pt x="140" y="175"/>
                  <a:pt x="139" y="174"/>
                  <a:pt x="139" y="173"/>
                </a:cubicBezTo>
                <a:moveTo>
                  <a:pt x="157" y="225"/>
                </a:moveTo>
                <a:cubicBezTo>
                  <a:pt x="157" y="224"/>
                  <a:pt x="158" y="223"/>
                  <a:pt x="160" y="223"/>
                </a:cubicBezTo>
                <a:cubicBezTo>
                  <a:pt x="161" y="223"/>
                  <a:pt x="162" y="224"/>
                  <a:pt x="162" y="225"/>
                </a:cubicBezTo>
                <a:cubicBezTo>
                  <a:pt x="162" y="246"/>
                  <a:pt x="162" y="246"/>
                  <a:pt x="162" y="246"/>
                </a:cubicBezTo>
                <a:cubicBezTo>
                  <a:pt x="162" y="247"/>
                  <a:pt x="161" y="248"/>
                  <a:pt x="160" y="248"/>
                </a:cubicBezTo>
                <a:cubicBezTo>
                  <a:pt x="158" y="248"/>
                  <a:pt x="157" y="247"/>
                  <a:pt x="157" y="246"/>
                </a:cubicBezTo>
                <a:lnTo>
                  <a:pt x="157" y="225"/>
                </a:lnTo>
                <a:close/>
                <a:moveTo>
                  <a:pt x="167" y="123"/>
                </a:moveTo>
                <a:cubicBezTo>
                  <a:pt x="167" y="123"/>
                  <a:pt x="167" y="123"/>
                  <a:pt x="167" y="123"/>
                </a:cubicBezTo>
                <a:cubicBezTo>
                  <a:pt x="168" y="122"/>
                  <a:pt x="169" y="121"/>
                  <a:pt x="171" y="122"/>
                </a:cubicBezTo>
                <a:cubicBezTo>
                  <a:pt x="172" y="122"/>
                  <a:pt x="172" y="124"/>
                  <a:pt x="172" y="125"/>
                </a:cubicBezTo>
                <a:cubicBezTo>
                  <a:pt x="172" y="125"/>
                  <a:pt x="172" y="125"/>
                  <a:pt x="172" y="125"/>
                </a:cubicBezTo>
                <a:cubicBezTo>
                  <a:pt x="172" y="125"/>
                  <a:pt x="172" y="125"/>
                  <a:pt x="172" y="125"/>
                </a:cubicBezTo>
                <a:cubicBezTo>
                  <a:pt x="172" y="125"/>
                  <a:pt x="172" y="125"/>
                  <a:pt x="172" y="125"/>
                </a:cubicBezTo>
                <a:cubicBezTo>
                  <a:pt x="172" y="125"/>
                  <a:pt x="172" y="125"/>
                  <a:pt x="172" y="125"/>
                </a:cubicBezTo>
                <a:cubicBezTo>
                  <a:pt x="172" y="126"/>
                  <a:pt x="171" y="126"/>
                  <a:pt x="171" y="127"/>
                </a:cubicBezTo>
                <a:cubicBezTo>
                  <a:pt x="171" y="129"/>
                  <a:pt x="170" y="131"/>
                  <a:pt x="169" y="134"/>
                </a:cubicBezTo>
                <a:cubicBezTo>
                  <a:pt x="169" y="134"/>
                  <a:pt x="169" y="135"/>
                  <a:pt x="169" y="136"/>
                </a:cubicBezTo>
                <a:cubicBezTo>
                  <a:pt x="170" y="137"/>
                  <a:pt x="171" y="138"/>
                  <a:pt x="171" y="139"/>
                </a:cubicBezTo>
                <a:cubicBezTo>
                  <a:pt x="173" y="140"/>
                  <a:pt x="173" y="142"/>
                  <a:pt x="174" y="144"/>
                </a:cubicBezTo>
                <a:cubicBezTo>
                  <a:pt x="176" y="148"/>
                  <a:pt x="177" y="152"/>
                  <a:pt x="178" y="157"/>
                </a:cubicBezTo>
                <a:cubicBezTo>
                  <a:pt x="180" y="165"/>
                  <a:pt x="180" y="173"/>
                  <a:pt x="180" y="173"/>
                </a:cubicBezTo>
                <a:cubicBezTo>
                  <a:pt x="180" y="174"/>
                  <a:pt x="179" y="175"/>
                  <a:pt x="178" y="175"/>
                </a:cubicBezTo>
                <a:cubicBezTo>
                  <a:pt x="178" y="175"/>
                  <a:pt x="178" y="175"/>
                  <a:pt x="178" y="175"/>
                </a:cubicBezTo>
                <a:cubicBezTo>
                  <a:pt x="176" y="175"/>
                  <a:pt x="175" y="174"/>
                  <a:pt x="175" y="173"/>
                </a:cubicBezTo>
                <a:cubicBezTo>
                  <a:pt x="175" y="173"/>
                  <a:pt x="175" y="173"/>
                  <a:pt x="175" y="173"/>
                </a:cubicBezTo>
                <a:cubicBezTo>
                  <a:pt x="175" y="172"/>
                  <a:pt x="175" y="172"/>
                  <a:pt x="175" y="172"/>
                </a:cubicBezTo>
                <a:cubicBezTo>
                  <a:pt x="175" y="172"/>
                  <a:pt x="175" y="172"/>
                  <a:pt x="175" y="171"/>
                </a:cubicBezTo>
                <a:cubicBezTo>
                  <a:pt x="175" y="170"/>
                  <a:pt x="175" y="168"/>
                  <a:pt x="174" y="166"/>
                </a:cubicBezTo>
                <a:cubicBezTo>
                  <a:pt x="174" y="161"/>
                  <a:pt x="173" y="155"/>
                  <a:pt x="171" y="150"/>
                </a:cubicBezTo>
                <a:cubicBezTo>
                  <a:pt x="170" y="147"/>
                  <a:pt x="169" y="144"/>
                  <a:pt x="168" y="142"/>
                </a:cubicBezTo>
                <a:cubicBezTo>
                  <a:pt x="167" y="147"/>
                  <a:pt x="167" y="153"/>
                  <a:pt x="167" y="160"/>
                </a:cubicBezTo>
                <a:cubicBezTo>
                  <a:pt x="167" y="172"/>
                  <a:pt x="169" y="187"/>
                  <a:pt x="173" y="205"/>
                </a:cubicBezTo>
                <a:cubicBezTo>
                  <a:pt x="174" y="206"/>
                  <a:pt x="173" y="207"/>
                  <a:pt x="172" y="208"/>
                </a:cubicBezTo>
                <a:cubicBezTo>
                  <a:pt x="171" y="208"/>
                  <a:pt x="171" y="208"/>
                  <a:pt x="171" y="208"/>
                </a:cubicBezTo>
                <a:cubicBezTo>
                  <a:pt x="170" y="208"/>
                  <a:pt x="169" y="207"/>
                  <a:pt x="169" y="206"/>
                </a:cubicBezTo>
                <a:cubicBezTo>
                  <a:pt x="164" y="188"/>
                  <a:pt x="162" y="173"/>
                  <a:pt x="162" y="161"/>
                </a:cubicBezTo>
                <a:cubicBezTo>
                  <a:pt x="162" y="136"/>
                  <a:pt x="167" y="123"/>
                  <a:pt x="167" y="123"/>
                </a:cubicBezTo>
                <a:moveTo>
                  <a:pt x="167" y="241"/>
                </a:moveTo>
                <a:cubicBezTo>
                  <a:pt x="167" y="238"/>
                  <a:pt x="168" y="236"/>
                  <a:pt x="170" y="235"/>
                </a:cubicBezTo>
                <a:cubicBezTo>
                  <a:pt x="170" y="235"/>
                  <a:pt x="170" y="235"/>
                  <a:pt x="170" y="235"/>
                </a:cubicBezTo>
                <a:cubicBezTo>
                  <a:pt x="169" y="234"/>
                  <a:pt x="167" y="232"/>
                  <a:pt x="167" y="230"/>
                </a:cubicBezTo>
                <a:cubicBezTo>
                  <a:pt x="167" y="228"/>
                  <a:pt x="169" y="226"/>
                  <a:pt x="170" y="225"/>
                </a:cubicBezTo>
                <a:cubicBezTo>
                  <a:pt x="172" y="223"/>
                  <a:pt x="174" y="223"/>
                  <a:pt x="176" y="223"/>
                </a:cubicBezTo>
                <a:cubicBezTo>
                  <a:pt x="179" y="223"/>
                  <a:pt x="181" y="223"/>
                  <a:pt x="183" y="225"/>
                </a:cubicBezTo>
                <a:cubicBezTo>
                  <a:pt x="184" y="226"/>
                  <a:pt x="185" y="228"/>
                  <a:pt x="185" y="230"/>
                </a:cubicBezTo>
                <a:cubicBezTo>
                  <a:pt x="185" y="232"/>
                  <a:pt x="184" y="234"/>
                  <a:pt x="183" y="235"/>
                </a:cubicBezTo>
                <a:cubicBezTo>
                  <a:pt x="183" y="235"/>
                  <a:pt x="183" y="235"/>
                  <a:pt x="183" y="235"/>
                </a:cubicBezTo>
                <a:cubicBezTo>
                  <a:pt x="185" y="236"/>
                  <a:pt x="186" y="238"/>
                  <a:pt x="186" y="241"/>
                </a:cubicBezTo>
                <a:cubicBezTo>
                  <a:pt x="186" y="243"/>
                  <a:pt x="185" y="245"/>
                  <a:pt x="183" y="246"/>
                </a:cubicBezTo>
                <a:cubicBezTo>
                  <a:pt x="181" y="247"/>
                  <a:pt x="179" y="248"/>
                  <a:pt x="176" y="248"/>
                </a:cubicBezTo>
                <a:cubicBezTo>
                  <a:pt x="174" y="248"/>
                  <a:pt x="172" y="247"/>
                  <a:pt x="170" y="246"/>
                </a:cubicBezTo>
                <a:cubicBezTo>
                  <a:pt x="168" y="245"/>
                  <a:pt x="167" y="243"/>
                  <a:pt x="167" y="241"/>
                </a:cubicBezTo>
                <a:moveTo>
                  <a:pt x="189" y="173"/>
                </a:moveTo>
                <a:cubicBezTo>
                  <a:pt x="189" y="168"/>
                  <a:pt x="189" y="165"/>
                  <a:pt x="189" y="161"/>
                </a:cubicBezTo>
                <a:cubicBezTo>
                  <a:pt x="189" y="160"/>
                  <a:pt x="191" y="159"/>
                  <a:pt x="192" y="159"/>
                </a:cubicBezTo>
                <a:cubicBezTo>
                  <a:pt x="193" y="159"/>
                  <a:pt x="194" y="161"/>
                  <a:pt x="194" y="162"/>
                </a:cubicBezTo>
                <a:cubicBezTo>
                  <a:pt x="194" y="165"/>
                  <a:pt x="194" y="169"/>
                  <a:pt x="194" y="173"/>
                </a:cubicBezTo>
                <a:cubicBezTo>
                  <a:pt x="194" y="179"/>
                  <a:pt x="194" y="187"/>
                  <a:pt x="195" y="197"/>
                </a:cubicBezTo>
                <a:cubicBezTo>
                  <a:pt x="195" y="198"/>
                  <a:pt x="194" y="199"/>
                  <a:pt x="193" y="199"/>
                </a:cubicBezTo>
                <a:cubicBezTo>
                  <a:pt x="193" y="199"/>
                  <a:pt x="193" y="199"/>
                  <a:pt x="193" y="199"/>
                </a:cubicBezTo>
                <a:cubicBezTo>
                  <a:pt x="192" y="199"/>
                  <a:pt x="191" y="199"/>
                  <a:pt x="190" y="197"/>
                </a:cubicBezTo>
                <a:cubicBezTo>
                  <a:pt x="189" y="188"/>
                  <a:pt x="189" y="180"/>
                  <a:pt x="189" y="173"/>
                </a:cubicBezTo>
                <a:moveTo>
                  <a:pt x="190" y="230"/>
                </a:moveTo>
                <a:cubicBezTo>
                  <a:pt x="190" y="226"/>
                  <a:pt x="194" y="223"/>
                  <a:pt x="198" y="223"/>
                </a:cubicBezTo>
                <a:cubicBezTo>
                  <a:pt x="202" y="223"/>
                  <a:pt x="205" y="225"/>
                  <a:pt x="206" y="227"/>
                </a:cubicBezTo>
                <a:cubicBezTo>
                  <a:pt x="207" y="228"/>
                  <a:pt x="207" y="228"/>
                  <a:pt x="207" y="228"/>
                </a:cubicBezTo>
                <a:cubicBezTo>
                  <a:pt x="207" y="228"/>
                  <a:pt x="207" y="230"/>
                  <a:pt x="207" y="232"/>
                </a:cubicBezTo>
                <a:cubicBezTo>
                  <a:pt x="207" y="236"/>
                  <a:pt x="205" y="243"/>
                  <a:pt x="196" y="248"/>
                </a:cubicBezTo>
                <a:cubicBezTo>
                  <a:pt x="196" y="248"/>
                  <a:pt x="195" y="248"/>
                  <a:pt x="195" y="248"/>
                </a:cubicBezTo>
                <a:cubicBezTo>
                  <a:pt x="194" y="248"/>
                  <a:pt x="193" y="248"/>
                  <a:pt x="193" y="247"/>
                </a:cubicBezTo>
                <a:cubicBezTo>
                  <a:pt x="192" y="246"/>
                  <a:pt x="193" y="245"/>
                  <a:pt x="194" y="244"/>
                </a:cubicBezTo>
                <a:cubicBezTo>
                  <a:pt x="198" y="241"/>
                  <a:pt x="201" y="239"/>
                  <a:pt x="202" y="237"/>
                </a:cubicBezTo>
                <a:cubicBezTo>
                  <a:pt x="201" y="237"/>
                  <a:pt x="200" y="237"/>
                  <a:pt x="198" y="237"/>
                </a:cubicBezTo>
                <a:cubicBezTo>
                  <a:pt x="194" y="237"/>
                  <a:pt x="190" y="234"/>
                  <a:pt x="190" y="230"/>
                </a:cubicBezTo>
                <a:moveTo>
                  <a:pt x="209" y="199"/>
                </a:moveTo>
                <a:cubicBezTo>
                  <a:pt x="208" y="199"/>
                  <a:pt x="206" y="199"/>
                  <a:pt x="206" y="197"/>
                </a:cubicBezTo>
                <a:cubicBezTo>
                  <a:pt x="205" y="188"/>
                  <a:pt x="205" y="180"/>
                  <a:pt x="205" y="173"/>
                </a:cubicBezTo>
                <a:cubicBezTo>
                  <a:pt x="205" y="168"/>
                  <a:pt x="205" y="165"/>
                  <a:pt x="205" y="161"/>
                </a:cubicBezTo>
                <a:cubicBezTo>
                  <a:pt x="205" y="161"/>
                  <a:pt x="205" y="161"/>
                  <a:pt x="205" y="161"/>
                </a:cubicBezTo>
                <a:cubicBezTo>
                  <a:pt x="205" y="160"/>
                  <a:pt x="206" y="159"/>
                  <a:pt x="208" y="159"/>
                </a:cubicBezTo>
                <a:cubicBezTo>
                  <a:pt x="209" y="159"/>
                  <a:pt x="210" y="161"/>
                  <a:pt x="210" y="162"/>
                </a:cubicBezTo>
                <a:cubicBezTo>
                  <a:pt x="210" y="165"/>
                  <a:pt x="209" y="169"/>
                  <a:pt x="209" y="173"/>
                </a:cubicBezTo>
                <a:cubicBezTo>
                  <a:pt x="209" y="179"/>
                  <a:pt x="210" y="187"/>
                  <a:pt x="211" y="197"/>
                </a:cubicBezTo>
                <a:cubicBezTo>
                  <a:pt x="211" y="198"/>
                  <a:pt x="210" y="199"/>
                  <a:pt x="209" y="199"/>
                </a:cubicBezTo>
                <a:cubicBezTo>
                  <a:pt x="209" y="199"/>
                  <a:pt x="209" y="199"/>
                  <a:pt x="209" y="199"/>
                </a:cubicBezTo>
                <a:moveTo>
                  <a:pt x="210" y="245"/>
                </a:moveTo>
                <a:cubicBezTo>
                  <a:pt x="210" y="244"/>
                  <a:pt x="212" y="243"/>
                  <a:pt x="213" y="243"/>
                </a:cubicBezTo>
                <a:cubicBezTo>
                  <a:pt x="214" y="244"/>
                  <a:pt x="215" y="244"/>
                  <a:pt x="216" y="244"/>
                </a:cubicBezTo>
                <a:cubicBezTo>
                  <a:pt x="216" y="244"/>
                  <a:pt x="216" y="244"/>
                  <a:pt x="216" y="244"/>
                </a:cubicBezTo>
                <a:cubicBezTo>
                  <a:pt x="218" y="244"/>
                  <a:pt x="220" y="243"/>
                  <a:pt x="221" y="243"/>
                </a:cubicBezTo>
                <a:cubicBezTo>
                  <a:pt x="222" y="242"/>
                  <a:pt x="223" y="241"/>
                  <a:pt x="223" y="240"/>
                </a:cubicBezTo>
                <a:cubicBezTo>
                  <a:pt x="223" y="240"/>
                  <a:pt x="223" y="240"/>
                  <a:pt x="223" y="240"/>
                </a:cubicBezTo>
                <a:cubicBezTo>
                  <a:pt x="223" y="238"/>
                  <a:pt x="222" y="238"/>
                  <a:pt x="221" y="237"/>
                </a:cubicBezTo>
                <a:cubicBezTo>
                  <a:pt x="220" y="236"/>
                  <a:pt x="218" y="236"/>
                  <a:pt x="216" y="236"/>
                </a:cubicBezTo>
                <a:cubicBezTo>
                  <a:pt x="216" y="236"/>
                  <a:pt x="215" y="236"/>
                  <a:pt x="215" y="236"/>
                </a:cubicBezTo>
                <a:cubicBezTo>
                  <a:pt x="215" y="236"/>
                  <a:pt x="215" y="236"/>
                  <a:pt x="215" y="236"/>
                </a:cubicBezTo>
                <a:cubicBezTo>
                  <a:pt x="214" y="236"/>
                  <a:pt x="214" y="236"/>
                  <a:pt x="213" y="236"/>
                </a:cubicBezTo>
                <a:cubicBezTo>
                  <a:pt x="212" y="236"/>
                  <a:pt x="212" y="235"/>
                  <a:pt x="212" y="234"/>
                </a:cubicBezTo>
                <a:cubicBezTo>
                  <a:pt x="212" y="226"/>
                  <a:pt x="212" y="226"/>
                  <a:pt x="212" y="226"/>
                </a:cubicBezTo>
                <a:cubicBezTo>
                  <a:pt x="212" y="224"/>
                  <a:pt x="213" y="224"/>
                  <a:pt x="214" y="224"/>
                </a:cubicBezTo>
                <a:cubicBezTo>
                  <a:pt x="223" y="224"/>
                  <a:pt x="223" y="224"/>
                  <a:pt x="223" y="224"/>
                </a:cubicBezTo>
                <a:cubicBezTo>
                  <a:pt x="224" y="224"/>
                  <a:pt x="225" y="224"/>
                  <a:pt x="225" y="226"/>
                </a:cubicBezTo>
                <a:cubicBezTo>
                  <a:pt x="225" y="227"/>
                  <a:pt x="224" y="228"/>
                  <a:pt x="223" y="228"/>
                </a:cubicBezTo>
                <a:cubicBezTo>
                  <a:pt x="217" y="228"/>
                  <a:pt x="217" y="228"/>
                  <a:pt x="217" y="228"/>
                </a:cubicBezTo>
                <a:cubicBezTo>
                  <a:pt x="217" y="232"/>
                  <a:pt x="217" y="232"/>
                  <a:pt x="217" y="232"/>
                </a:cubicBezTo>
                <a:cubicBezTo>
                  <a:pt x="218" y="232"/>
                  <a:pt x="221" y="232"/>
                  <a:pt x="223" y="233"/>
                </a:cubicBezTo>
                <a:cubicBezTo>
                  <a:pt x="225" y="234"/>
                  <a:pt x="227" y="237"/>
                  <a:pt x="227" y="240"/>
                </a:cubicBezTo>
                <a:cubicBezTo>
                  <a:pt x="227" y="240"/>
                  <a:pt x="227" y="240"/>
                  <a:pt x="227" y="241"/>
                </a:cubicBezTo>
                <a:cubicBezTo>
                  <a:pt x="227" y="243"/>
                  <a:pt x="225" y="245"/>
                  <a:pt x="223" y="246"/>
                </a:cubicBezTo>
                <a:cubicBezTo>
                  <a:pt x="221" y="247"/>
                  <a:pt x="219" y="248"/>
                  <a:pt x="216" y="248"/>
                </a:cubicBezTo>
                <a:cubicBezTo>
                  <a:pt x="216" y="248"/>
                  <a:pt x="216" y="248"/>
                  <a:pt x="216" y="248"/>
                </a:cubicBezTo>
                <a:cubicBezTo>
                  <a:pt x="214" y="248"/>
                  <a:pt x="213" y="248"/>
                  <a:pt x="211" y="247"/>
                </a:cubicBezTo>
                <a:cubicBezTo>
                  <a:pt x="210" y="247"/>
                  <a:pt x="210" y="246"/>
                  <a:pt x="210" y="245"/>
                </a:cubicBezTo>
                <a:moveTo>
                  <a:pt x="227" y="208"/>
                </a:moveTo>
                <a:cubicBezTo>
                  <a:pt x="226" y="208"/>
                  <a:pt x="225" y="207"/>
                  <a:pt x="225" y="206"/>
                </a:cubicBezTo>
                <a:cubicBezTo>
                  <a:pt x="225" y="176"/>
                  <a:pt x="225" y="176"/>
                  <a:pt x="225" y="176"/>
                </a:cubicBezTo>
                <a:cubicBezTo>
                  <a:pt x="217" y="176"/>
                  <a:pt x="217" y="176"/>
                  <a:pt x="217" y="176"/>
                </a:cubicBezTo>
                <a:cubicBezTo>
                  <a:pt x="216" y="176"/>
                  <a:pt x="215" y="174"/>
                  <a:pt x="215" y="173"/>
                </a:cubicBezTo>
                <a:cubicBezTo>
                  <a:pt x="215" y="172"/>
                  <a:pt x="216" y="171"/>
                  <a:pt x="217" y="171"/>
                </a:cubicBezTo>
                <a:cubicBezTo>
                  <a:pt x="225" y="171"/>
                  <a:pt x="225" y="171"/>
                  <a:pt x="225" y="171"/>
                </a:cubicBezTo>
                <a:cubicBezTo>
                  <a:pt x="225" y="161"/>
                  <a:pt x="225" y="161"/>
                  <a:pt x="225" y="161"/>
                </a:cubicBezTo>
                <a:cubicBezTo>
                  <a:pt x="217" y="161"/>
                  <a:pt x="217" y="161"/>
                  <a:pt x="217" y="161"/>
                </a:cubicBezTo>
                <a:cubicBezTo>
                  <a:pt x="216" y="161"/>
                  <a:pt x="215" y="160"/>
                  <a:pt x="215" y="159"/>
                </a:cubicBezTo>
                <a:cubicBezTo>
                  <a:pt x="215" y="157"/>
                  <a:pt x="216" y="156"/>
                  <a:pt x="217" y="156"/>
                </a:cubicBezTo>
                <a:cubicBezTo>
                  <a:pt x="225" y="156"/>
                  <a:pt x="225" y="156"/>
                  <a:pt x="225" y="156"/>
                </a:cubicBezTo>
                <a:cubicBezTo>
                  <a:pt x="225" y="147"/>
                  <a:pt x="225" y="147"/>
                  <a:pt x="225" y="147"/>
                </a:cubicBezTo>
                <a:cubicBezTo>
                  <a:pt x="217" y="147"/>
                  <a:pt x="217" y="147"/>
                  <a:pt x="217" y="147"/>
                </a:cubicBezTo>
                <a:cubicBezTo>
                  <a:pt x="216" y="147"/>
                  <a:pt x="215" y="146"/>
                  <a:pt x="215" y="144"/>
                </a:cubicBezTo>
                <a:cubicBezTo>
                  <a:pt x="215" y="143"/>
                  <a:pt x="216" y="142"/>
                  <a:pt x="217" y="142"/>
                </a:cubicBezTo>
                <a:cubicBezTo>
                  <a:pt x="220" y="142"/>
                  <a:pt x="220" y="142"/>
                  <a:pt x="220" y="142"/>
                </a:cubicBezTo>
                <a:cubicBezTo>
                  <a:pt x="220" y="141"/>
                  <a:pt x="220" y="140"/>
                  <a:pt x="220" y="139"/>
                </a:cubicBezTo>
                <a:cubicBezTo>
                  <a:pt x="220" y="136"/>
                  <a:pt x="220" y="131"/>
                  <a:pt x="218" y="125"/>
                </a:cubicBezTo>
                <a:cubicBezTo>
                  <a:pt x="217" y="124"/>
                  <a:pt x="218" y="122"/>
                  <a:pt x="219" y="122"/>
                </a:cubicBezTo>
                <a:cubicBezTo>
                  <a:pt x="220" y="121"/>
                  <a:pt x="222" y="122"/>
                  <a:pt x="222" y="123"/>
                </a:cubicBezTo>
                <a:cubicBezTo>
                  <a:pt x="225" y="130"/>
                  <a:pt x="225" y="135"/>
                  <a:pt x="225" y="139"/>
                </a:cubicBezTo>
                <a:cubicBezTo>
                  <a:pt x="225" y="140"/>
                  <a:pt x="225" y="141"/>
                  <a:pt x="225" y="142"/>
                </a:cubicBezTo>
                <a:cubicBezTo>
                  <a:pt x="230" y="142"/>
                  <a:pt x="230" y="142"/>
                  <a:pt x="230" y="142"/>
                </a:cubicBezTo>
                <a:cubicBezTo>
                  <a:pt x="229" y="141"/>
                  <a:pt x="229" y="140"/>
                  <a:pt x="229" y="139"/>
                </a:cubicBezTo>
                <a:cubicBezTo>
                  <a:pt x="229" y="135"/>
                  <a:pt x="230" y="130"/>
                  <a:pt x="232" y="123"/>
                </a:cubicBezTo>
                <a:cubicBezTo>
                  <a:pt x="233" y="122"/>
                  <a:pt x="234" y="121"/>
                  <a:pt x="236" y="122"/>
                </a:cubicBezTo>
                <a:cubicBezTo>
                  <a:pt x="237" y="122"/>
                  <a:pt x="238" y="124"/>
                  <a:pt x="237" y="125"/>
                </a:cubicBezTo>
                <a:cubicBezTo>
                  <a:pt x="235" y="131"/>
                  <a:pt x="234" y="136"/>
                  <a:pt x="234" y="139"/>
                </a:cubicBezTo>
                <a:cubicBezTo>
                  <a:pt x="234" y="140"/>
                  <a:pt x="234" y="141"/>
                  <a:pt x="234" y="142"/>
                </a:cubicBezTo>
                <a:cubicBezTo>
                  <a:pt x="237" y="142"/>
                  <a:pt x="237" y="142"/>
                  <a:pt x="237" y="142"/>
                </a:cubicBezTo>
                <a:cubicBezTo>
                  <a:pt x="239" y="142"/>
                  <a:pt x="240" y="143"/>
                  <a:pt x="240" y="144"/>
                </a:cubicBezTo>
                <a:cubicBezTo>
                  <a:pt x="240" y="146"/>
                  <a:pt x="239" y="147"/>
                  <a:pt x="237" y="147"/>
                </a:cubicBezTo>
                <a:cubicBezTo>
                  <a:pt x="230" y="147"/>
                  <a:pt x="230" y="147"/>
                  <a:pt x="230" y="147"/>
                </a:cubicBezTo>
                <a:cubicBezTo>
                  <a:pt x="230" y="156"/>
                  <a:pt x="230" y="156"/>
                  <a:pt x="230" y="156"/>
                </a:cubicBezTo>
                <a:cubicBezTo>
                  <a:pt x="237" y="156"/>
                  <a:pt x="237" y="156"/>
                  <a:pt x="237" y="156"/>
                </a:cubicBezTo>
                <a:cubicBezTo>
                  <a:pt x="239" y="156"/>
                  <a:pt x="240" y="157"/>
                  <a:pt x="240" y="159"/>
                </a:cubicBezTo>
                <a:cubicBezTo>
                  <a:pt x="240" y="160"/>
                  <a:pt x="239" y="161"/>
                  <a:pt x="237" y="161"/>
                </a:cubicBezTo>
                <a:cubicBezTo>
                  <a:pt x="230" y="161"/>
                  <a:pt x="230" y="161"/>
                  <a:pt x="230" y="161"/>
                </a:cubicBezTo>
                <a:cubicBezTo>
                  <a:pt x="230" y="171"/>
                  <a:pt x="230" y="171"/>
                  <a:pt x="230" y="171"/>
                </a:cubicBezTo>
                <a:cubicBezTo>
                  <a:pt x="237" y="171"/>
                  <a:pt x="237" y="171"/>
                  <a:pt x="237" y="171"/>
                </a:cubicBezTo>
                <a:cubicBezTo>
                  <a:pt x="239" y="171"/>
                  <a:pt x="240" y="172"/>
                  <a:pt x="240" y="173"/>
                </a:cubicBezTo>
                <a:cubicBezTo>
                  <a:pt x="240" y="174"/>
                  <a:pt x="239" y="176"/>
                  <a:pt x="237" y="176"/>
                </a:cubicBezTo>
                <a:cubicBezTo>
                  <a:pt x="230" y="176"/>
                  <a:pt x="230" y="176"/>
                  <a:pt x="230" y="176"/>
                </a:cubicBezTo>
                <a:cubicBezTo>
                  <a:pt x="230" y="206"/>
                  <a:pt x="230" y="206"/>
                  <a:pt x="230" y="206"/>
                </a:cubicBezTo>
                <a:cubicBezTo>
                  <a:pt x="230" y="207"/>
                  <a:pt x="229" y="208"/>
                  <a:pt x="227" y="208"/>
                </a:cubicBezTo>
                <a:moveTo>
                  <a:pt x="213" y="140"/>
                </a:moveTo>
                <a:cubicBezTo>
                  <a:pt x="213" y="143"/>
                  <a:pt x="213" y="146"/>
                  <a:pt x="212" y="148"/>
                </a:cubicBezTo>
                <a:cubicBezTo>
                  <a:pt x="212" y="150"/>
                  <a:pt x="211" y="150"/>
                  <a:pt x="210" y="150"/>
                </a:cubicBezTo>
                <a:cubicBezTo>
                  <a:pt x="209" y="150"/>
                  <a:pt x="209" y="150"/>
                  <a:pt x="209" y="150"/>
                </a:cubicBezTo>
                <a:cubicBezTo>
                  <a:pt x="208" y="150"/>
                  <a:pt x="207" y="149"/>
                  <a:pt x="208" y="148"/>
                </a:cubicBezTo>
                <a:cubicBezTo>
                  <a:pt x="208" y="145"/>
                  <a:pt x="208" y="142"/>
                  <a:pt x="208" y="140"/>
                </a:cubicBezTo>
                <a:cubicBezTo>
                  <a:pt x="208" y="136"/>
                  <a:pt x="208" y="131"/>
                  <a:pt x="205" y="125"/>
                </a:cubicBezTo>
                <a:cubicBezTo>
                  <a:pt x="205" y="124"/>
                  <a:pt x="206" y="122"/>
                  <a:pt x="207" y="122"/>
                </a:cubicBezTo>
                <a:cubicBezTo>
                  <a:pt x="208" y="121"/>
                  <a:pt x="210" y="122"/>
                  <a:pt x="210" y="123"/>
                </a:cubicBezTo>
                <a:cubicBezTo>
                  <a:pt x="212" y="130"/>
                  <a:pt x="213" y="135"/>
                  <a:pt x="213" y="140"/>
                </a:cubicBezTo>
                <a:moveTo>
                  <a:pt x="205" y="139"/>
                </a:moveTo>
                <a:cubicBezTo>
                  <a:pt x="205" y="142"/>
                  <a:pt x="205" y="145"/>
                  <a:pt x="204" y="147"/>
                </a:cubicBezTo>
                <a:cubicBezTo>
                  <a:pt x="204" y="150"/>
                  <a:pt x="204" y="152"/>
                  <a:pt x="203" y="155"/>
                </a:cubicBezTo>
                <a:cubicBezTo>
                  <a:pt x="202" y="160"/>
                  <a:pt x="202" y="165"/>
                  <a:pt x="202" y="173"/>
                </a:cubicBezTo>
                <a:cubicBezTo>
                  <a:pt x="202" y="181"/>
                  <a:pt x="202" y="191"/>
                  <a:pt x="205" y="205"/>
                </a:cubicBezTo>
                <a:cubicBezTo>
                  <a:pt x="205" y="206"/>
                  <a:pt x="204" y="208"/>
                  <a:pt x="202" y="208"/>
                </a:cubicBezTo>
                <a:cubicBezTo>
                  <a:pt x="202" y="208"/>
                  <a:pt x="202" y="208"/>
                  <a:pt x="202" y="208"/>
                </a:cubicBezTo>
                <a:cubicBezTo>
                  <a:pt x="201" y="208"/>
                  <a:pt x="200" y="207"/>
                  <a:pt x="200" y="206"/>
                </a:cubicBezTo>
                <a:cubicBezTo>
                  <a:pt x="197" y="192"/>
                  <a:pt x="197" y="181"/>
                  <a:pt x="197" y="173"/>
                </a:cubicBezTo>
                <a:cubicBezTo>
                  <a:pt x="197" y="165"/>
                  <a:pt x="197" y="159"/>
                  <a:pt x="198" y="154"/>
                </a:cubicBezTo>
                <a:cubicBezTo>
                  <a:pt x="199" y="151"/>
                  <a:pt x="199" y="149"/>
                  <a:pt x="200" y="146"/>
                </a:cubicBezTo>
                <a:cubicBezTo>
                  <a:pt x="200" y="144"/>
                  <a:pt x="200" y="142"/>
                  <a:pt x="200" y="139"/>
                </a:cubicBezTo>
                <a:cubicBezTo>
                  <a:pt x="200" y="136"/>
                  <a:pt x="200" y="131"/>
                  <a:pt x="198" y="125"/>
                </a:cubicBezTo>
                <a:cubicBezTo>
                  <a:pt x="197" y="124"/>
                  <a:pt x="198" y="122"/>
                  <a:pt x="199" y="122"/>
                </a:cubicBezTo>
                <a:cubicBezTo>
                  <a:pt x="200" y="121"/>
                  <a:pt x="202" y="122"/>
                  <a:pt x="202" y="123"/>
                </a:cubicBezTo>
                <a:cubicBezTo>
                  <a:pt x="204" y="130"/>
                  <a:pt x="205" y="135"/>
                  <a:pt x="205" y="139"/>
                </a:cubicBezTo>
                <a:moveTo>
                  <a:pt x="197" y="140"/>
                </a:moveTo>
                <a:cubicBezTo>
                  <a:pt x="197" y="143"/>
                  <a:pt x="197" y="146"/>
                  <a:pt x="196" y="148"/>
                </a:cubicBezTo>
                <a:cubicBezTo>
                  <a:pt x="196" y="150"/>
                  <a:pt x="195" y="150"/>
                  <a:pt x="194" y="150"/>
                </a:cubicBezTo>
                <a:cubicBezTo>
                  <a:pt x="194" y="150"/>
                  <a:pt x="194" y="150"/>
                  <a:pt x="194" y="150"/>
                </a:cubicBezTo>
                <a:cubicBezTo>
                  <a:pt x="192" y="150"/>
                  <a:pt x="191" y="149"/>
                  <a:pt x="192" y="148"/>
                </a:cubicBezTo>
                <a:cubicBezTo>
                  <a:pt x="192" y="145"/>
                  <a:pt x="192" y="142"/>
                  <a:pt x="192" y="140"/>
                </a:cubicBezTo>
                <a:cubicBezTo>
                  <a:pt x="192" y="136"/>
                  <a:pt x="192" y="131"/>
                  <a:pt x="190" y="125"/>
                </a:cubicBezTo>
                <a:cubicBezTo>
                  <a:pt x="189" y="124"/>
                  <a:pt x="190" y="122"/>
                  <a:pt x="191" y="122"/>
                </a:cubicBezTo>
                <a:cubicBezTo>
                  <a:pt x="192" y="121"/>
                  <a:pt x="194" y="122"/>
                  <a:pt x="194" y="123"/>
                </a:cubicBezTo>
                <a:cubicBezTo>
                  <a:pt x="196" y="130"/>
                  <a:pt x="197" y="135"/>
                  <a:pt x="197" y="140"/>
                </a:cubicBezTo>
                <a:moveTo>
                  <a:pt x="118" y="178"/>
                </a:moveTo>
                <a:cubicBezTo>
                  <a:pt x="118" y="193"/>
                  <a:pt x="121" y="209"/>
                  <a:pt x="130" y="224"/>
                </a:cubicBezTo>
                <a:cubicBezTo>
                  <a:pt x="149" y="259"/>
                  <a:pt x="182" y="276"/>
                  <a:pt x="189" y="280"/>
                </a:cubicBezTo>
                <a:cubicBezTo>
                  <a:pt x="189" y="280"/>
                  <a:pt x="224" y="268"/>
                  <a:pt x="249" y="224"/>
                </a:cubicBezTo>
                <a:cubicBezTo>
                  <a:pt x="257" y="209"/>
                  <a:pt x="260" y="193"/>
                  <a:pt x="261" y="178"/>
                </a:cubicBezTo>
                <a:cubicBezTo>
                  <a:pt x="250" y="174"/>
                  <a:pt x="244" y="166"/>
                  <a:pt x="244" y="158"/>
                </a:cubicBezTo>
                <a:cubicBezTo>
                  <a:pt x="244" y="151"/>
                  <a:pt x="249" y="145"/>
                  <a:pt x="257" y="141"/>
                </a:cubicBezTo>
                <a:cubicBezTo>
                  <a:pt x="253" y="121"/>
                  <a:pt x="246" y="108"/>
                  <a:pt x="246" y="108"/>
                </a:cubicBezTo>
                <a:cubicBezTo>
                  <a:pt x="216" y="118"/>
                  <a:pt x="189" y="94"/>
                  <a:pt x="189" y="94"/>
                </a:cubicBezTo>
                <a:cubicBezTo>
                  <a:pt x="189" y="94"/>
                  <a:pt x="162" y="118"/>
                  <a:pt x="133" y="108"/>
                </a:cubicBezTo>
                <a:cubicBezTo>
                  <a:pt x="133" y="108"/>
                  <a:pt x="126" y="121"/>
                  <a:pt x="122" y="141"/>
                </a:cubicBezTo>
                <a:cubicBezTo>
                  <a:pt x="129" y="145"/>
                  <a:pt x="134" y="151"/>
                  <a:pt x="135" y="158"/>
                </a:cubicBezTo>
                <a:cubicBezTo>
                  <a:pt x="135" y="166"/>
                  <a:pt x="128" y="174"/>
                  <a:pt x="118" y="178"/>
                </a:cubicBezTo>
                <a:moveTo>
                  <a:pt x="126" y="227"/>
                </a:moveTo>
                <a:cubicBezTo>
                  <a:pt x="117" y="211"/>
                  <a:pt x="114" y="194"/>
                  <a:pt x="113" y="178"/>
                </a:cubicBezTo>
                <a:cubicBezTo>
                  <a:pt x="113" y="175"/>
                  <a:pt x="113" y="175"/>
                  <a:pt x="113" y="175"/>
                </a:cubicBezTo>
                <a:cubicBezTo>
                  <a:pt x="116" y="174"/>
                  <a:pt x="116" y="174"/>
                  <a:pt x="116" y="174"/>
                </a:cubicBezTo>
                <a:cubicBezTo>
                  <a:pt x="121" y="172"/>
                  <a:pt x="124" y="169"/>
                  <a:pt x="127" y="167"/>
                </a:cubicBezTo>
                <a:cubicBezTo>
                  <a:pt x="129" y="164"/>
                  <a:pt x="130" y="161"/>
                  <a:pt x="130" y="159"/>
                </a:cubicBezTo>
                <a:cubicBezTo>
                  <a:pt x="130" y="158"/>
                  <a:pt x="130" y="158"/>
                  <a:pt x="130" y="158"/>
                </a:cubicBezTo>
                <a:cubicBezTo>
                  <a:pt x="130" y="156"/>
                  <a:pt x="129" y="154"/>
                  <a:pt x="128" y="151"/>
                </a:cubicBezTo>
                <a:cubicBezTo>
                  <a:pt x="126" y="149"/>
                  <a:pt x="123" y="147"/>
                  <a:pt x="120" y="146"/>
                </a:cubicBezTo>
                <a:cubicBezTo>
                  <a:pt x="116" y="144"/>
                  <a:pt x="116" y="144"/>
                  <a:pt x="116" y="144"/>
                </a:cubicBezTo>
                <a:cubicBezTo>
                  <a:pt x="117" y="140"/>
                  <a:pt x="117" y="140"/>
                  <a:pt x="117" y="140"/>
                </a:cubicBezTo>
                <a:cubicBezTo>
                  <a:pt x="122" y="120"/>
                  <a:pt x="129" y="106"/>
                  <a:pt x="129" y="106"/>
                </a:cubicBezTo>
                <a:cubicBezTo>
                  <a:pt x="130" y="102"/>
                  <a:pt x="130" y="102"/>
                  <a:pt x="130" y="102"/>
                </a:cubicBezTo>
                <a:cubicBezTo>
                  <a:pt x="134" y="103"/>
                  <a:pt x="134" y="103"/>
                  <a:pt x="134" y="103"/>
                </a:cubicBezTo>
                <a:cubicBezTo>
                  <a:pt x="139" y="105"/>
                  <a:pt x="145" y="106"/>
                  <a:pt x="150" y="106"/>
                </a:cubicBezTo>
                <a:cubicBezTo>
                  <a:pt x="150" y="106"/>
                  <a:pt x="150" y="106"/>
                  <a:pt x="150" y="106"/>
                </a:cubicBezTo>
                <a:cubicBezTo>
                  <a:pt x="169" y="106"/>
                  <a:pt x="185" y="91"/>
                  <a:pt x="187" y="90"/>
                </a:cubicBezTo>
                <a:cubicBezTo>
                  <a:pt x="187" y="90"/>
                  <a:pt x="187" y="90"/>
                  <a:pt x="187" y="90"/>
                </a:cubicBezTo>
                <a:cubicBezTo>
                  <a:pt x="189" y="88"/>
                  <a:pt x="189" y="88"/>
                  <a:pt x="189" y="88"/>
                </a:cubicBezTo>
                <a:cubicBezTo>
                  <a:pt x="192" y="90"/>
                  <a:pt x="192" y="90"/>
                  <a:pt x="192" y="90"/>
                </a:cubicBezTo>
                <a:cubicBezTo>
                  <a:pt x="192" y="90"/>
                  <a:pt x="192" y="90"/>
                  <a:pt x="192" y="90"/>
                </a:cubicBezTo>
                <a:cubicBezTo>
                  <a:pt x="194" y="91"/>
                  <a:pt x="210" y="106"/>
                  <a:pt x="229" y="106"/>
                </a:cubicBezTo>
                <a:cubicBezTo>
                  <a:pt x="234" y="106"/>
                  <a:pt x="239" y="105"/>
                  <a:pt x="245" y="103"/>
                </a:cubicBezTo>
                <a:cubicBezTo>
                  <a:pt x="248" y="102"/>
                  <a:pt x="248" y="102"/>
                  <a:pt x="248" y="102"/>
                </a:cubicBezTo>
                <a:cubicBezTo>
                  <a:pt x="250" y="106"/>
                  <a:pt x="250" y="106"/>
                  <a:pt x="250" y="106"/>
                </a:cubicBezTo>
                <a:cubicBezTo>
                  <a:pt x="250" y="106"/>
                  <a:pt x="256" y="119"/>
                  <a:pt x="261" y="137"/>
                </a:cubicBezTo>
                <a:cubicBezTo>
                  <a:pt x="261" y="138"/>
                  <a:pt x="261" y="138"/>
                  <a:pt x="261" y="139"/>
                </a:cubicBezTo>
                <a:cubicBezTo>
                  <a:pt x="261" y="139"/>
                  <a:pt x="261" y="139"/>
                  <a:pt x="261" y="139"/>
                </a:cubicBezTo>
                <a:cubicBezTo>
                  <a:pt x="261" y="140"/>
                  <a:pt x="261" y="140"/>
                  <a:pt x="261" y="140"/>
                </a:cubicBezTo>
                <a:cubicBezTo>
                  <a:pt x="261" y="140"/>
                  <a:pt x="261" y="140"/>
                  <a:pt x="261" y="140"/>
                </a:cubicBezTo>
                <a:cubicBezTo>
                  <a:pt x="262" y="142"/>
                  <a:pt x="262" y="142"/>
                  <a:pt x="262" y="142"/>
                </a:cubicBezTo>
                <a:cubicBezTo>
                  <a:pt x="262" y="144"/>
                  <a:pt x="262" y="144"/>
                  <a:pt x="262" y="144"/>
                </a:cubicBezTo>
                <a:cubicBezTo>
                  <a:pt x="259" y="146"/>
                  <a:pt x="259" y="146"/>
                  <a:pt x="259" y="146"/>
                </a:cubicBezTo>
                <a:cubicBezTo>
                  <a:pt x="255" y="147"/>
                  <a:pt x="253" y="149"/>
                  <a:pt x="251" y="151"/>
                </a:cubicBezTo>
                <a:cubicBezTo>
                  <a:pt x="249" y="154"/>
                  <a:pt x="248" y="156"/>
                  <a:pt x="248" y="158"/>
                </a:cubicBezTo>
                <a:cubicBezTo>
                  <a:pt x="248" y="159"/>
                  <a:pt x="248" y="159"/>
                  <a:pt x="248" y="159"/>
                </a:cubicBezTo>
                <a:cubicBezTo>
                  <a:pt x="248" y="161"/>
                  <a:pt x="249" y="164"/>
                  <a:pt x="252" y="167"/>
                </a:cubicBezTo>
                <a:cubicBezTo>
                  <a:pt x="254" y="169"/>
                  <a:pt x="258" y="172"/>
                  <a:pt x="262" y="174"/>
                </a:cubicBezTo>
                <a:cubicBezTo>
                  <a:pt x="265" y="175"/>
                  <a:pt x="265" y="175"/>
                  <a:pt x="265" y="175"/>
                </a:cubicBezTo>
                <a:cubicBezTo>
                  <a:pt x="265" y="177"/>
                  <a:pt x="265" y="177"/>
                  <a:pt x="265" y="177"/>
                </a:cubicBezTo>
                <a:cubicBezTo>
                  <a:pt x="265" y="178"/>
                  <a:pt x="265" y="178"/>
                  <a:pt x="265" y="178"/>
                </a:cubicBezTo>
                <a:cubicBezTo>
                  <a:pt x="265" y="194"/>
                  <a:pt x="261" y="211"/>
                  <a:pt x="252" y="227"/>
                </a:cubicBezTo>
                <a:cubicBezTo>
                  <a:pt x="232" y="263"/>
                  <a:pt x="199" y="280"/>
                  <a:pt x="191" y="284"/>
                </a:cubicBezTo>
                <a:cubicBezTo>
                  <a:pt x="189" y="284"/>
                  <a:pt x="189" y="284"/>
                  <a:pt x="189" y="284"/>
                </a:cubicBezTo>
                <a:cubicBezTo>
                  <a:pt x="188" y="284"/>
                  <a:pt x="188" y="284"/>
                  <a:pt x="188" y="284"/>
                </a:cubicBezTo>
                <a:cubicBezTo>
                  <a:pt x="180" y="280"/>
                  <a:pt x="147" y="263"/>
                  <a:pt x="126" y="227"/>
                </a:cubicBezTo>
                <a:moveTo>
                  <a:pt x="122" y="230"/>
                </a:moveTo>
                <a:cubicBezTo>
                  <a:pt x="143" y="268"/>
                  <a:pt x="177" y="285"/>
                  <a:pt x="185" y="289"/>
                </a:cubicBezTo>
                <a:cubicBezTo>
                  <a:pt x="189" y="291"/>
                  <a:pt x="189" y="291"/>
                  <a:pt x="189" y="291"/>
                </a:cubicBezTo>
                <a:cubicBezTo>
                  <a:pt x="193" y="289"/>
                  <a:pt x="193" y="289"/>
                  <a:pt x="193" y="289"/>
                </a:cubicBezTo>
                <a:cubicBezTo>
                  <a:pt x="202" y="285"/>
                  <a:pt x="236" y="268"/>
                  <a:pt x="257" y="230"/>
                </a:cubicBezTo>
                <a:cubicBezTo>
                  <a:pt x="266" y="213"/>
                  <a:pt x="270" y="195"/>
                  <a:pt x="271" y="178"/>
                </a:cubicBezTo>
                <a:cubicBezTo>
                  <a:pt x="271" y="178"/>
                  <a:pt x="271" y="178"/>
                  <a:pt x="271" y="178"/>
                </a:cubicBezTo>
                <a:cubicBezTo>
                  <a:pt x="271" y="178"/>
                  <a:pt x="271" y="178"/>
                  <a:pt x="271" y="178"/>
                </a:cubicBezTo>
                <a:cubicBezTo>
                  <a:pt x="271" y="171"/>
                  <a:pt x="271" y="171"/>
                  <a:pt x="271" y="171"/>
                </a:cubicBezTo>
                <a:cubicBezTo>
                  <a:pt x="271" y="171"/>
                  <a:pt x="261" y="168"/>
                  <a:pt x="259" y="166"/>
                </a:cubicBezTo>
                <a:cubicBezTo>
                  <a:pt x="254" y="163"/>
                  <a:pt x="253" y="160"/>
                  <a:pt x="255" y="155"/>
                </a:cubicBezTo>
                <a:cubicBezTo>
                  <a:pt x="257" y="151"/>
                  <a:pt x="268" y="147"/>
                  <a:pt x="268" y="147"/>
                </a:cubicBezTo>
                <a:cubicBezTo>
                  <a:pt x="267" y="139"/>
                  <a:pt x="267" y="139"/>
                  <a:pt x="267" y="139"/>
                </a:cubicBezTo>
                <a:cubicBezTo>
                  <a:pt x="266" y="138"/>
                  <a:pt x="266" y="138"/>
                  <a:pt x="266" y="137"/>
                </a:cubicBezTo>
                <a:cubicBezTo>
                  <a:pt x="266" y="137"/>
                  <a:pt x="266" y="137"/>
                  <a:pt x="266" y="137"/>
                </a:cubicBezTo>
                <a:cubicBezTo>
                  <a:pt x="262" y="117"/>
                  <a:pt x="255" y="103"/>
                  <a:pt x="255" y="103"/>
                </a:cubicBezTo>
                <a:cubicBezTo>
                  <a:pt x="251" y="95"/>
                  <a:pt x="251" y="95"/>
                  <a:pt x="251" y="95"/>
                </a:cubicBezTo>
                <a:cubicBezTo>
                  <a:pt x="243" y="98"/>
                  <a:pt x="243" y="98"/>
                  <a:pt x="243" y="98"/>
                </a:cubicBezTo>
                <a:cubicBezTo>
                  <a:pt x="238" y="100"/>
                  <a:pt x="233" y="100"/>
                  <a:pt x="229" y="100"/>
                </a:cubicBezTo>
                <a:cubicBezTo>
                  <a:pt x="211" y="100"/>
                  <a:pt x="196" y="86"/>
                  <a:pt x="195" y="85"/>
                </a:cubicBezTo>
                <a:cubicBezTo>
                  <a:pt x="189" y="81"/>
                  <a:pt x="189" y="81"/>
                  <a:pt x="189" y="81"/>
                </a:cubicBezTo>
                <a:cubicBezTo>
                  <a:pt x="184" y="85"/>
                  <a:pt x="184" y="85"/>
                  <a:pt x="184" y="85"/>
                </a:cubicBezTo>
                <a:cubicBezTo>
                  <a:pt x="184" y="85"/>
                  <a:pt x="184" y="85"/>
                  <a:pt x="184" y="85"/>
                </a:cubicBezTo>
                <a:cubicBezTo>
                  <a:pt x="183" y="86"/>
                  <a:pt x="167" y="100"/>
                  <a:pt x="150" y="100"/>
                </a:cubicBezTo>
                <a:cubicBezTo>
                  <a:pt x="145" y="100"/>
                  <a:pt x="140" y="100"/>
                  <a:pt x="136" y="98"/>
                </a:cubicBezTo>
                <a:cubicBezTo>
                  <a:pt x="128" y="95"/>
                  <a:pt x="128" y="95"/>
                  <a:pt x="128" y="95"/>
                </a:cubicBezTo>
                <a:cubicBezTo>
                  <a:pt x="124" y="103"/>
                  <a:pt x="124" y="103"/>
                  <a:pt x="124" y="103"/>
                </a:cubicBezTo>
                <a:cubicBezTo>
                  <a:pt x="124" y="103"/>
                  <a:pt x="117" y="118"/>
                  <a:pt x="112" y="139"/>
                </a:cubicBezTo>
                <a:cubicBezTo>
                  <a:pt x="110" y="147"/>
                  <a:pt x="110" y="147"/>
                  <a:pt x="110" y="147"/>
                </a:cubicBezTo>
                <a:cubicBezTo>
                  <a:pt x="110" y="147"/>
                  <a:pt x="121" y="151"/>
                  <a:pt x="123" y="155"/>
                </a:cubicBezTo>
                <a:cubicBezTo>
                  <a:pt x="126" y="160"/>
                  <a:pt x="124" y="163"/>
                  <a:pt x="120" y="166"/>
                </a:cubicBezTo>
                <a:cubicBezTo>
                  <a:pt x="117" y="168"/>
                  <a:pt x="108" y="171"/>
                  <a:pt x="108" y="171"/>
                </a:cubicBezTo>
                <a:cubicBezTo>
                  <a:pt x="108" y="178"/>
                  <a:pt x="108" y="178"/>
                  <a:pt x="108" y="178"/>
                </a:cubicBezTo>
                <a:cubicBezTo>
                  <a:pt x="109" y="195"/>
                  <a:pt x="112" y="213"/>
                  <a:pt x="122" y="230"/>
                </a:cubicBezTo>
                <a:moveTo>
                  <a:pt x="120" y="291"/>
                </a:moveTo>
                <a:cubicBezTo>
                  <a:pt x="121" y="291"/>
                  <a:pt x="122" y="290"/>
                  <a:pt x="122" y="290"/>
                </a:cubicBezTo>
                <a:cubicBezTo>
                  <a:pt x="122" y="290"/>
                  <a:pt x="122" y="290"/>
                  <a:pt x="122" y="290"/>
                </a:cubicBezTo>
                <a:cubicBezTo>
                  <a:pt x="123" y="290"/>
                  <a:pt x="123" y="291"/>
                  <a:pt x="122" y="291"/>
                </a:cubicBezTo>
                <a:cubicBezTo>
                  <a:pt x="120" y="291"/>
                  <a:pt x="120" y="291"/>
                  <a:pt x="120" y="291"/>
                </a:cubicBezTo>
                <a:moveTo>
                  <a:pt x="91" y="298"/>
                </a:moveTo>
                <a:cubicBezTo>
                  <a:pt x="89" y="299"/>
                  <a:pt x="92" y="303"/>
                  <a:pt x="94" y="304"/>
                </a:cubicBezTo>
                <a:cubicBezTo>
                  <a:pt x="96" y="305"/>
                  <a:pt x="98" y="304"/>
                  <a:pt x="100" y="304"/>
                </a:cubicBezTo>
                <a:cubicBezTo>
                  <a:pt x="102" y="304"/>
                  <a:pt x="104" y="304"/>
                  <a:pt x="106" y="302"/>
                </a:cubicBezTo>
                <a:cubicBezTo>
                  <a:pt x="108" y="301"/>
                  <a:pt x="110" y="300"/>
                  <a:pt x="111" y="299"/>
                </a:cubicBezTo>
                <a:cubicBezTo>
                  <a:pt x="112" y="298"/>
                  <a:pt x="113" y="297"/>
                  <a:pt x="113" y="297"/>
                </a:cubicBezTo>
                <a:cubicBezTo>
                  <a:pt x="115" y="295"/>
                  <a:pt x="117" y="294"/>
                  <a:pt x="117" y="294"/>
                </a:cubicBezTo>
                <a:cubicBezTo>
                  <a:pt x="117" y="294"/>
                  <a:pt x="114" y="301"/>
                  <a:pt x="112" y="304"/>
                </a:cubicBezTo>
                <a:cubicBezTo>
                  <a:pt x="111" y="307"/>
                  <a:pt x="110" y="312"/>
                  <a:pt x="112" y="314"/>
                </a:cubicBezTo>
                <a:cubicBezTo>
                  <a:pt x="113" y="315"/>
                  <a:pt x="116" y="315"/>
                  <a:pt x="116" y="316"/>
                </a:cubicBezTo>
                <a:cubicBezTo>
                  <a:pt x="117" y="316"/>
                  <a:pt x="120" y="317"/>
                  <a:pt x="122" y="317"/>
                </a:cubicBezTo>
                <a:cubicBezTo>
                  <a:pt x="123" y="318"/>
                  <a:pt x="124" y="317"/>
                  <a:pt x="123" y="316"/>
                </a:cubicBezTo>
                <a:cubicBezTo>
                  <a:pt x="122" y="316"/>
                  <a:pt x="122" y="315"/>
                  <a:pt x="121" y="315"/>
                </a:cubicBezTo>
                <a:cubicBezTo>
                  <a:pt x="119" y="314"/>
                  <a:pt x="117" y="312"/>
                  <a:pt x="117" y="312"/>
                </a:cubicBezTo>
                <a:cubicBezTo>
                  <a:pt x="117" y="312"/>
                  <a:pt x="117" y="310"/>
                  <a:pt x="117" y="309"/>
                </a:cubicBezTo>
                <a:cubicBezTo>
                  <a:pt x="117" y="308"/>
                  <a:pt x="118" y="302"/>
                  <a:pt x="118" y="300"/>
                </a:cubicBezTo>
                <a:cubicBezTo>
                  <a:pt x="118" y="298"/>
                  <a:pt x="119" y="294"/>
                  <a:pt x="119" y="294"/>
                </a:cubicBezTo>
                <a:cubicBezTo>
                  <a:pt x="119" y="294"/>
                  <a:pt x="121" y="293"/>
                  <a:pt x="125" y="294"/>
                </a:cubicBezTo>
                <a:cubicBezTo>
                  <a:pt x="128" y="295"/>
                  <a:pt x="128" y="294"/>
                  <a:pt x="129" y="294"/>
                </a:cubicBezTo>
                <a:cubicBezTo>
                  <a:pt x="129" y="293"/>
                  <a:pt x="129" y="293"/>
                  <a:pt x="128" y="293"/>
                </a:cubicBezTo>
                <a:cubicBezTo>
                  <a:pt x="127" y="292"/>
                  <a:pt x="125" y="291"/>
                  <a:pt x="125" y="290"/>
                </a:cubicBezTo>
                <a:cubicBezTo>
                  <a:pt x="125" y="290"/>
                  <a:pt x="124" y="290"/>
                  <a:pt x="124" y="290"/>
                </a:cubicBezTo>
                <a:cubicBezTo>
                  <a:pt x="123" y="290"/>
                  <a:pt x="123" y="289"/>
                  <a:pt x="123" y="289"/>
                </a:cubicBezTo>
                <a:cubicBezTo>
                  <a:pt x="123" y="289"/>
                  <a:pt x="123" y="289"/>
                  <a:pt x="123" y="289"/>
                </a:cubicBezTo>
                <a:cubicBezTo>
                  <a:pt x="123" y="288"/>
                  <a:pt x="123" y="287"/>
                  <a:pt x="123" y="287"/>
                </a:cubicBezTo>
                <a:cubicBezTo>
                  <a:pt x="124" y="288"/>
                  <a:pt x="127" y="288"/>
                  <a:pt x="128" y="288"/>
                </a:cubicBezTo>
                <a:cubicBezTo>
                  <a:pt x="130" y="288"/>
                  <a:pt x="133" y="288"/>
                  <a:pt x="134" y="288"/>
                </a:cubicBezTo>
                <a:cubicBezTo>
                  <a:pt x="135" y="287"/>
                  <a:pt x="135" y="288"/>
                  <a:pt x="137" y="287"/>
                </a:cubicBezTo>
                <a:cubicBezTo>
                  <a:pt x="138" y="287"/>
                  <a:pt x="137" y="287"/>
                  <a:pt x="138" y="287"/>
                </a:cubicBezTo>
                <a:cubicBezTo>
                  <a:pt x="139" y="286"/>
                  <a:pt x="139" y="286"/>
                  <a:pt x="138" y="285"/>
                </a:cubicBezTo>
                <a:cubicBezTo>
                  <a:pt x="138" y="285"/>
                  <a:pt x="137" y="284"/>
                  <a:pt x="136" y="284"/>
                </a:cubicBezTo>
                <a:cubicBezTo>
                  <a:pt x="136" y="283"/>
                  <a:pt x="134" y="283"/>
                  <a:pt x="134" y="283"/>
                </a:cubicBezTo>
                <a:cubicBezTo>
                  <a:pt x="133" y="282"/>
                  <a:pt x="134" y="282"/>
                  <a:pt x="132" y="282"/>
                </a:cubicBezTo>
                <a:cubicBezTo>
                  <a:pt x="131" y="282"/>
                  <a:pt x="129" y="281"/>
                  <a:pt x="127" y="281"/>
                </a:cubicBezTo>
                <a:cubicBezTo>
                  <a:pt x="125" y="280"/>
                  <a:pt x="125" y="280"/>
                  <a:pt x="124" y="280"/>
                </a:cubicBezTo>
                <a:cubicBezTo>
                  <a:pt x="124" y="279"/>
                  <a:pt x="124" y="279"/>
                  <a:pt x="123" y="279"/>
                </a:cubicBezTo>
                <a:cubicBezTo>
                  <a:pt x="122" y="279"/>
                  <a:pt x="122" y="280"/>
                  <a:pt x="122" y="281"/>
                </a:cubicBezTo>
                <a:cubicBezTo>
                  <a:pt x="122" y="281"/>
                  <a:pt x="122" y="282"/>
                  <a:pt x="122" y="282"/>
                </a:cubicBezTo>
                <a:cubicBezTo>
                  <a:pt x="122" y="283"/>
                  <a:pt x="122" y="284"/>
                  <a:pt x="122" y="284"/>
                </a:cubicBezTo>
                <a:cubicBezTo>
                  <a:pt x="122" y="284"/>
                  <a:pt x="122" y="284"/>
                  <a:pt x="121" y="283"/>
                </a:cubicBezTo>
                <a:cubicBezTo>
                  <a:pt x="121" y="283"/>
                  <a:pt x="120" y="284"/>
                  <a:pt x="120" y="284"/>
                </a:cubicBezTo>
                <a:cubicBezTo>
                  <a:pt x="119" y="285"/>
                  <a:pt x="118" y="286"/>
                  <a:pt x="118" y="287"/>
                </a:cubicBezTo>
                <a:cubicBezTo>
                  <a:pt x="117" y="287"/>
                  <a:pt x="117" y="288"/>
                  <a:pt x="116" y="288"/>
                </a:cubicBezTo>
                <a:cubicBezTo>
                  <a:pt x="116" y="289"/>
                  <a:pt x="114" y="290"/>
                  <a:pt x="114" y="290"/>
                </a:cubicBezTo>
                <a:cubicBezTo>
                  <a:pt x="113" y="291"/>
                  <a:pt x="105" y="289"/>
                  <a:pt x="104" y="289"/>
                </a:cubicBezTo>
                <a:cubicBezTo>
                  <a:pt x="103" y="289"/>
                  <a:pt x="102" y="286"/>
                  <a:pt x="102" y="286"/>
                </a:cubicBezTo>
                <a:cubicBezTo>
                  <a:pt x="100" y="287"/>
                  <a:pt x="99" y="290"/>
                  <a:pt x="100" y="291"/>
                </a:cubicBezTo>
                <a:cubicBezTo>
                  <a:pt x="100" y="292"/>
                  <a:pt x="100" y="293"/>
                  <a:pt x="100" y="294"/>
                </a:cubicBezTo>
                <a:cubicBezTo>
                  <a:pt x="101" y="295"/>
                  <a:pt x="103" y="296"/>
                  <a:pt x="105" y="296"/>
                </a:cubicBezTo>
                <a:cubicBezTo>
                  <a:pt x="107" y="295"/>
                  <a:pt x="111" y="294"/>
                  <a:pt x="111" y="294"/>
                </a:cubicBezTo>
                <a:cubicBezTo>
                  <a:pt x="109" y="296"/>
                  <a:pt x="108" y="297"/>
                  <a:pt x="103" y="300"/>
                </a:cubicBezTo>
                <a:cubicBezTo>
                  <a:pt x="98" y="303"/>
                  <a:pt x="96" y="301"/>
                  <a:pt x="94" y="300"/>
                </a:cubicBezTo>
                <a:cubicBezTo>
                  <a:pt x="93" y="300"/>
                  <a:pt x="91" y="298"/>
                  <a:pt x="91" y="298"/>
                </a:cubicBezTo>
                <a:moveTo>
                  <a:pt x="56" y="256"/>
                </a:moveTo>
                <a:cubicBezTo>
                  <a:pt x="51" y="259"/>
                  <a:pt x="51" y="259"/>
                  <a:pt x="51" y="259"/>
                </a:cubicBezTo>
                <a:cubicBezTo>
                  <a:pt x="53" y="264"/>
                  <a:pt x="56" y="268"/>
                  <a:pt x="59" y="273"/>
                </a:cubicBezTo>
                <a:cubicBezTo>
                  <a:pt x="64" y="270"/>
                  <a:pt x="64" y="270"/>
                  <a:pt x="64" y="270"/>
                </a:cubicBezTo>
                <a:cubicBezTo>
                  <a:pt x="61" y="265"/>
                  <a:pt x="61" y="265"/>
                  <a:pt x="61" y="265"/>
                </a:cubicBezTo>
                <a:cubicBezTo>
                  <a:pt x="78" y="256"/>
                  <a:pt x="78" y="256"/>
                  <a:pt x="78" y="256"/>
                </a:cubicBezTo>
                <a:cubicBezTo>
                  <a:pt x="77" y="254"/>
                  <a:pt x="76" y="253"/>
                  <a:pt x="75" y="251"/>
                </a:cubicBezTo>
                <a:cubicBezTo>
                  <a:pt x="58" y="261"/>
                  <a:pt x="58" y="261"/>
                  <a:pt x="58" y="261"/>
                </a:cubicBezTo>
                <a:lnTo>
                  <a:pt x="56" y="256"/>
                </a:lnTo>
                <a:close/>
                <a:moveTo>
                  <a:pt x="70" y="241"/>
                </a:moveTo>
                <a:cubicBezTo>
                  <a:pt x="47" y="251"/>
                  <a:pt x="47" y="251"/>
                  <a:pt x="47" y="251"/>
                </a:cubicBezTo>
                <a:cubicBezTo>
                  <a:pt x="48" y="253"/>
                  <a:pt x="49" y="254"/>
                  <a:pt x="50" y="256"/>
                </a:cubicBezTo>
                <a:cubicBezTo>
                  <a:pt x="72" y="246"/>
                  <a:pt x="72" y="246"/>
                  <a:pt x="72" y="246"/>
                </a:cubicBezTo>
                <a:cubicBezTo>
                  <a:pt x="72" y="244"/>
                  <a:pt x="71" y="242"/>
                  <a:pt x="70" y="241"/>
                </a:cubicBezTo>
                <a:moveTo>
                  <a:pt x="57" y="236"/>
                </a:moveTo>
                <a:cubicBezTo>
                  <a:pt x="52" y="236"/>
                  <a:pt x="52" y="236"/>
                  <a:pt x="52" y="236"/>
                </a:cubicBezTo>
                <a:cubicBezTo>
                  <a:pt x="51" y="236"/>
                  <a:pt x="49" y="237"/>
                  <a:pt x="47" y="237"/>
                </a:cubicBezTo>
                <a:cubicBezTo>
                  <a:pt x="47" y="237"/>
                  <a:pt x="47" y="237"/>
                  <a:pt x="47" y="237"/>
                </a:cubicBezTo>
                <a:cubicBezTo>
                  <a:pt x="49" y="236"/>
                  <a:pt x="50" y="235"/>
                  <a:pt x="52" y="234"/>
                </a:cubicBezTo>
                <a:cubicBezTo>
                  <a:pt x="56" y="232"/>
                  <a:pt x="56" y="232"/>
                  <a:pt x="56" y="232"/>
                </a:cubicBezTo>
                <a:lnTo>
                  <a:pt x="57" y="236"/>
                </a:lnTo>
                <a:close/>
                <a:moveTo>
                  <a:pt x="64" y="221"/>
                </a:moveTo>
                <a:cubicBezTo>
                  <a:pt x="41" y="235"/>
                  <a:pt x="41" y="235"/>
                  <a:pt x="41" y="235"/>
                </a:cubicBezTo>
                <a:cubicBezTo>
                  <a:pt x="42" y="237"/>
                  <a:pt x="43" y="239"/>
                  <a:pt x="44" y="242"/>
                </a:cubicBezTo>
                <a:cubicBezTo>
                  <a:pt x="70" y="239"/>
                  <a:pt x="70" y="239"/>
                  <a:pt x="70" y="239"/>
                </a:cubicBezTo>
                <a:cubicBezTo>
                  <a:pt x="69" y="238"/>
                  <a:pt x="68" y="236"/>
                  <a:pt x="68" y="234"/>
                </a:cubicBezTo>
                <a:cubicBezTo>
                  <a:pt x="62" y="235"/>
                  <a:pt x="62" y="235"/>
                  <a:pt x="62" y="235"/>
                </a:cubicBezTo>
                <a:cubicBezTo>
                  <a:pt x="60" y="230"/>
                  <a:pt x="60" y="230"/>
                  <a:pt x="60" y="230"/>
                </a:cubicBezTo>
                <a:cubicBezTo>
                  <a:pt x="65" y="227"/>
                  <a:pt x="65" y="227"/>
                  <a:pt x="65" y="227"/>
                </a:cubicBezTo>
                <a:cubicBezTo>
                  <a:pt x="65" y="225"/>
                  <a:pt x="64" y="223"/>
                  <a:pt x="64" y="221"/>
                </a:cubicBezTo>
                <a:moveTo>
                  <a:pt x="60" y="202"/>
                </a:moveTo>
                <a:cubicBezTo>
                  <a:pt x="36" y="206"/>
                  <a:pt x="36" y="206"/>
                  <a:pt x="36" y="206"/>
                </a:cubicBezTo>
                <a:cubicBezTo>
                  <a:pt x="36" y="208"/>
                  <a:pt x="36" y="210"/>
                  <a:pt x="36" y="211"/>
                </a:cubicBezTo>
                <a:cubicBezTo>
                  <a:pt x="42" y="210"/>
                  <a:pt x="42" y="210"/>
                  <a:pt x="42" y="210"/>
                </a:cubicBezTo>
                <a:cubicBezTo>
                  <a:pt x="46" y="210"/>
                  <a:pt x="49" y="209"/>
                  <a:pt x="53" y="208"/>
                </a:cubicBezTo>
                <a:cubicBezTo>
                  <a:pt x="53" y="208"/>
                  <a:pt x="53" y="208"/>
                  <a:pt x="53" y="208"/>
                </a:cubicBezTo>
                <a:cubicBezTo>
                  <a:pt x="50" y="210"/>
                  <a:pt x="47" y="211"/>
                  <a:pt x="44" y="213"/>
                </a:cubicBezTo>
                <a:cubicBezTo>
                  <a:pt x="37" y="217"/>
                  <a:pt x="37" y="217"/>
                  <a:pt x="37" y="217"/>
                </a:cubicBezTo>
                <a:cubicBezTo>
                  <a:pt x="37" y="218"/>
                  <a:pt x="37" y="218"/>
                  <a:pt x="37" y="218"/>
                </a:cubicBezTo>
                <a:cubicBezTo>
                  <a:pt x="38" y="220"/>
                  <a:pt x="38" y="222"/>
                  <a:pt x="38" y="224"/>
                </a:cubicBezTo>
                <a:cubicBezTo>
                  <a:pt x="63" y="219"/>
                  <a:pt x="63" y="219"/>
                  <a:pt x="63" y="219"/>
                </a:cubicBezTo>
                <a:cubicBezTo>
                  <a:pt x="63" y="218"/>
                  <a:pt x="62" y="216"/>
                  <a:pt x="62" y="215"/>
                </a:cubicBezTo>
                <a:cubicBezTo>
                  <a:pt x="56" y="216"/>
                  <a:pt x="56" y="216"/>
                  <a:pt x="56" y="216"/>
                </a:cubicBezTo>
                <a:cubicBezTo>
                  <a:pt x="52" y="216"/>
                  <a:pt x="48" y="217"/>
                  <a:pt x="45" y="218"/>
                </a:cubicBezTo>
                <a:cubicBezTo>
                  <a:pt x="45" y="218"/>
                  <a:pt x="45" y="218"/>
                  <a:pt x="45" y="218"/>
                </a:cubicBezTo>
                <a:cubicBezTo>
                  <a:pt x="48" y="216"/>
                  <a:pt x="51" y="214"/>
                  <a:pt x="54" y="213"/>
                </a:cubicBezTo>
                <a:cubicBezTo>
                  <a:pt x="61" y="208"/>
                  <a:pt x="61" y="208"/>
                  <a:pt x="61" y="208"/>
                </a:cubicBezTo>
                <a:cubicBezTo>
                  <a:pt x="61" y="206"/>
                  <a:pt x="61" y="204"/>
                  <a:pt x="60" y="202"/>
                </a:cubicBezTo>
                <a:moveTo>
                  <a:pt x="50" y="190"/>
                </a:moveTo>
                <a:cubicBezTo>
                  <a:pt x="35" y="191"/>
                  <a:pt x="35" y="191"/>
                  <a:pt x="35" y="191"/>
                </a:cubicBezTo>
                <a:cubicBezTo>
                  <a:pt x="35" y="193"/>
                  <a:pt x="35" y="195"/>
                  <a:pt x="35" y="196"/>
                </a:cubicBezTo>
                <a:cubicBezTo>
                  <a:pt x="50" y="196"/>
                  <a:pt x="50" y="196"/>
                  <a:pt x="50" y="196"/>
                </a:cubicBezTo>
                <a:cubicBezTo>
                  <a:pt x="54" y="196"/>
                  <a:pt x="55" y="197"/>
                  <a:pt x="55" y="199"/>
                </a:cubicBezTo>
                <a:cubicBezTo>
                  <a:pt x="55" y="199"/>
                  <a:pt x="55" y="200"/>
                  <a:pt x="54" y="201"/>
                </a:cubicBezTo>
                <a:cubicBezTo>
                  <a:pt x="60" y="201"/>
                  <a:pt x="60" y="201"/>
                  <a:pt x="60" y="201"/>
                </a:cubicBezTo>
                <a:cubicBezTo>
                  <a:pt x="60" y="200"/>
                  <a:pt x="60" y="199"/>
                  <a:pt x="60" y="198"/>
                </a:cubicBezTo>
                <a:cubicBezTo>
                  <a:pt x="60" y="193"/>
                  <a:pt x="57" y="190"/>
                  <a:pt x="50" y="190"/>
                </a:cubicBezTo>
                <a:moveTo>
                  <a:pt x="60" y="182"/>
                </a:moveTo>
                <a:cubicBezTo>
                  <a:pt x="35" y="181"/>
                  <a:pt x="35" y="181"/>
                  <a:pt x="35" y="181"/>
                </a:cubicBezTo>
                <a:cubicBezTo>
                  <a:pt x="35" y="183"/>
                  <a:pt x="35" y="185"/>
                  <a:pt x="35" y="186"/>
                </a:cubicBezTo>
                <a:cubicBezTo>
                  <a:pt x="60" y="187"/>
                  <a:pt x="60" y="187"/>
                  <a:pt x="60" y="187"/>
                </a:cubicBezTo>
                <a:cubicBezTo>
                  <a:pt x="60" y="186"/>
                  <a:pt x="60" y="184"/>
                  <a:pt x="60" y="182"/>
                </a:cubicBezTo>
                <a:moveTo>
                  <a:pt x="63" y="162"/>
                </a:moveTo>
                <a:cubicBezTo>
                  <a:pt x="38" y="158"/>
                  <a:pt x="38" y="158"/>
                  <a:pt x="38" y="158"/>
                </a:cubicBezTo>
                <a:cubicBezTo>
                  <a:pt x="38" y="160"/>
                  <a:pt x="37" y="161"/>
                  <a:pt x="37" y="163"/>
                </a:cubicBezTo>
                <a:cubicBezTo>
                  <a:pt x="43" y="164"/>
                  <a:pt x="43" y="164"/>
                  <a:pt x="43" y="164"/>
                </a:cubicBezTo>
                <a:cubicBezTo>
                  <a:pt x="47" y="164"/>
                  <a:pt x="50" y="165"/>
                  <a:pt x="54" y="165"/>
                </a:cubicBezTo>
                <a:cubicBezTo>
                  <a:pt x="54" y="165"/>
                  <a:pt x="54" y="165"/>
                  <a:pt x="54" y="165"/>
                </a:cubicBezTo>
                <a:cubicBezTo>
                  <a:pt x="51" y="166"/>
                  <a:pt x="47" y="166"/>
                  <a:pt x="44" y="167"/>
                </a:cubicBezTo>
                <a:cubicBezTo>
                  <a:pt x="36" y="169"/>
                  <a:pt x="36" y="169"/>
                  <a:pt x="36" y="169"/>
                </a:cubicBezTo>
                <a:cubicBezTo>
                  <a:pt x="36" y="171"/>
                  <a:pt x="36" y="173"/>
                  <a:pt x="35" y="175"/>
                </a:cubicBezTo>
                <a:cubicBezTo>
                  <a:pt x="60" y="179"/>
                  <a:pt x="60" y="179"/>
                  <a:pt x="60" y="179"/>
                </a:cubicBezTo>
                <a:cubicBezTo>
                  <a:pt x="60" y="177"/>
                  <a:pt x="61" y="176"/>
                  <a:pt x="61" y="174"/>
                </a:cubicBezTo>
                <a:cubicBezTo>
                  <a:pt x="55" y="173"/>
                  <a:pt x="55" y="173"/>
                  <a:pt x="55" y="173"/>
                </a:cubicBezTo>
                <a:cubicBezTo>
                  <a:pt x="51" y="173"/>
                  <a:pt x="47" y="172"/>
                  <a:pt x="44" y="172"/>
                </a:cubicBezTo>
                <a:cubicBezTo>
                  <a:pt x="44" y="172"/>
                  <a:pt x="44" y="172"/>
                  <a:pt x="44" y="172"/>
                </a:cubicBezTo>
                <a:cubicBezTo>
                  <a:pt x="47" y="171"/>
                  <a:pt x="50" y="170"/>
                  <a:pt x="53" y="170"/>
                </a:cubicBezTo>
                <a:cubicBezTo>
                  <a:pt x="62" y="168"/>
                  <a:pt x="62" y="168"/>
                  <a:pt x="62" y="168"/>
                </a:cubicBezTo>
                <a:cubicBezTo>
                  <a:pt x="62" y="166"/>
                  <a:pt x="62" y="164"/>
                  <a:pt x="63" y="162"/>
                </a:cubicBezTo>
                <a:moveTo>
                  <a:pt x="59" y="135"/>
                </a:moveTo>
                <a:cubicBezTo>
                  <a:pt x="46" y="131"/>
                  <a:pt x="46" y="131"/>
                  <a:pt x="46" y="131"/>
                </a:cubicBezTo>
                <a:cubicBezTo>
                  <a:pt x="46" y="133"/>
                  <a:pt x="45" y="134"/>
                  <a:pt x="44" y="136"/>
                </a:cubicBezTo>
                <a:cubicBezTo>
                  <a:pt x="44" y="136"/>
                  <a:pt x="44" y="136"/>
                  <a:pt x="44" y="136"/>
                </a:cubicBezTo>
                <a:cubicBezTo>
                  <a:pt x="58" y="141"/>
                  <a:pt x="58" y="141"/>
                  <a:pt x="58" y="141"/>
                </a:cubicBezTo>
                <a:cubicBezTo>
                  <a:pt x="62" y="142"/>
                  <a:pt x="63" y="144"/>
                  <a:pt x="63" y="146"/>
                </a:cubicBezTo>
                <a:cubicBezTo>
                  <a:pt x="62" y="148"/>
                  <a:pt x="59" y="148"/>
                  <a:pt x="56" y="147"/>
                </a:cubicBezTo>
                <a:cubicBezTo>
                  <a:pt x="42" y="142"/>
                  <a:pt x="42" y="142"/>
                  <a:pt x="42" y="142"/>
                </a:cubicBezTo>
                <a:cubicBezTo>
                  <a:pt x="42" y="144"/>
                  <a:pt x="41" y="146"/>
                  <a:pt x="41" y="147"/>
                </a:cubicBezTo>
                <a:cubicBezTo>
                  <a:pt x="53" y="152"/>
                  <a:pt x="53" y="152"/>
                  <a:pt x="53" y="152"/>
                </a:cubicBezTo>
                <a:cubicBezTo>
                  <a:pt x="61" y="154"/>
                  <a:pt x="65" y="153"/>
                  <a:pt x="67" y="148"/>
                </a:cubicBezTo>
                <a:cubicBezTo>
                  <a:pt x="69" y="142"/>
                  <a:pt x="66" y="138"/>
                  <a:pt x="59" y="135"/>
                </a:cubicBezTo>
                <a:moveTo>
                  <a:pt x="79" y="122"/>
                </a:moveTo>
                <a:cubicBezTo>
                  <a:pt x="57" y="111"/>
                  <a:pt x="57" y="111"/>
                  <a:pt x="57" y="111"/>
                </a:cubicBezTo>
                <a:cubicBezTo>
                  <a:pt x="56" y="112"/>
                  <a:pt x="55" y="114"/>
                  <a:pt x="54" y="115"/>
                </a:cubicBezTo>
                <a:cubicBezTo>
                  <a:pt x="59" y="118"/>
                  <a:pt x="59" y="118"/>
                  <a:pt x="59" y="118"/>
                </a:cubicBezTo>
                <a:cubicBezTo>
                  <a:pt x="63" y="120"/>
                  <a:pt x="66" y="121"/>
                  <a:pt x="69" y="122"/>
                </a:cubicBezTo>
                <a:cubicBezTo>
                  <a:pt x="69" y="123"/>
                  <a:pt x="69" y="123"/>
                  <a:pt x="69" y="123"/>
                </a:cubicBezTo>
                <a:cubicBezTo>
                  <a:pt x="66" y="122"/>
                  <a:pt x="62" y="121"/>
                  <a:pt x="60" y="121"/>
                </a:cubicBezTo>
                <a:cubicBezTo>
                  <a:pt x="51" y="120"/>
                  <a:pt x="51" y="120"/>
                  <a:pt x="51" y="120"/>
                </a:cubicBezTo>
                <a:cubicBezTo>
                  <a:pt x="50" y="122"/>
                  <a:pt x="49" y="124"/>
                  <a:pt x="48" y="126"/>
                </a:cubicBezTo>
                <a:cubicBezTo>
                  <a:pt x="71" y="138"/>
                  <a:pt x="71" y="138"/>
                  <a:pt x="71" y="138"/>
                </a:cubicBezTo>
                <a:cubicBezTo>
                  <a:pt x="71" y="136"/>
                  <a:pt x="72" y="135"/>
                  <a:pt x="73" y="133"/>
                </a:cubicBezTo>
                <a:cubicBezTo>
                  <a:pt x="68" y="131"/>
                  <a:pt x="68" y="131"/>
                  <a:pt x="68" y="131"/>
                </a:cubicBezTo>
                <a:cubicBezTo>
                  <a:pt x="64" y="129"/>
                  <a:pt x="60" y="127"/>
                  <a:pt x="57" y="126"/>
                </a:cubicBezTo>
                <a:cubicBezTo>
                  <a:pt x="57" y="125"/>
                  <a:pt x="57" y="125"/>
                  <a:pt x="57" y="125"/>
                </a:cubicBezTo>
                <a:cubicBezTo>
                  <a:pt x="61" y="126"/>
                  <a:pt x="64" y="126"/>
                  <a:pt x="67" y="127"/>
                </a:cubicBezTo>
                <a:cubicBezTo>
                  <a:pt x="76" y="127"/>
                  <a:pt x="76" y="127"/>
                  <a:pt x="76" y="127"/>
                </a:cubicBezTo>
                <a:cubicBezTo>
                  <a:pt x="77" y="126"/>
                  <a:pt x="78" y="124"/>
                  <a:pt x="79" y="122"/>
                </a:cubicBezTo>
                <a:moveTo>
                  <a:pt x="83" y="116"/>
                </a:moveTo>
                <a:cubicBezTo>
                  <a:pt x="62" y="102"/>
                  <a:pt x="62" y="102"/>
                  <a:pt x="62" y="102"/>
                </a:cubicBezTo>
                <a:cubicBezTo>
                  <a:pt x="61" y="104"/>
                  <a:pt x="60" y="105"/>
                  <a:pt x="59" y="107"/>
                </a:cubicBezTo>
                <a:cubicBezTo>
                  <a:pt x="80" y="120"/>
                  <a:pt x="80" y="120"/>
                  <a:pt x="80" y="120"/>
                </a:cubicBezTo>
                <a:cubicBezTo>
                  <a:pt x="81" y="119"/>
                  <a:pt x="82" y="117"/>
                  <a:pt x="83" y="116"/>
                </a:cubicBezTo>
                <a:moveTo>
                  <a:pt x="91" y="106"/>
                </a:moveTo>
                <a:cubicBezTo>
                  <a:pt x="76" y="85"/>
                  <a:pt x="76" y="85"/>
                  <a:pt x="76" y="85"/>
                </a:cubicBezTo>
                <a:cubicBezTo>
                  <a:pt x="75" y="86"/>
                  <a:pt x="73" y="88"/>
                  <a:pt x="72" y="89"/>
                </a:cubicBezTo>
                <a:cubicBezTo>
                  <a:pt x="79" y="97"/>
                  <a:pt x="79" y="97"/>
                  <a:pt x="79" y="97"/>
                </a:cubicBezTo>
                <a:cubicBezTo>
                  <a:pt x="80" y="99"/>
                  <a:pt x="82" y="102"/>
                  <a:pt x="84" y="104"/>
                </a:cubicBezTo>
                <a:cubicBezTo>
                  <a:pt x="84" y="104"/>
                  <a:pt x="84" y="104"/>
                  <a:pt x="84" y="104"/>
                </a:cubicBezTo>
                <a:cubicBezTo>
                  <a:pt x="81" y="102"/>
                  <a:pt x="79" y="101"/>
                  <a:pt x="76" y="100"/>
                </a:cubicBezTo>
                <a:cubicBezTo>
                  <a:pt x="67" y="95"/>
                  <a:pt x="67" y="95"/>
                  <a:pt x="67" y="95"/>
                </a:cubicBezTo>
                <a:cubicBezTo>
                  <a:pt x="67" y="96"/>
                  <a:pt x="67" y="96"/>
                  <a:pt x="67" y="96"/>
                </a:cubicBezTo>
                <a:cubicBezTo>
                  <a:pt x="66" y="97"/>
                  <a:pt x="65" y="98"/>
                  <a:pt x="64" y="100"/>
                </a:cubicBezTo>
                <a:cubicBezTo>
                  <a:pt x="87" y="111"/>
                  <a:pt x="87" y="111"/>
                  <a:pt x="87" y="111"/>
                </a:cubicBezTo>
                <a:cubicBezTo>
                  <a:pt x="88" y="109"/>
                  <a:pt x="90" y="107"/>
                  <a:pt x="91" y="106"/>
                </a:cubicBezTo>
                <a:moveTo>
                  <a:pt x="86" y="83"/>
                </a:moveTo>
                <a:cubicBezTo>
                  <a:pt x="92" y="77"/>
                  <a:pt x="92" y="77"/>
                  <a:pt x="92" y="77"/>
                </a:cubicBezTo>
                <a:cubicBezTo>
                  <a:pt x="88" y="73"/>
                  <a:pt x="88" y="73"/>
                  <a:pt x="88" y="73"/>
                </a:cubicBezTo>
                <a:cubicBezTo>
                  <a:pt x="87" y="74"/>
                  <a:pt x="85" y="76"/>
                  <a:pt x="84" y="77"/>
                </a:cubicBezTo>
                <a:cubicBezTo>
                  <a:pt x="81" y="80"/>
                  <a:pt x="81" y="80"/>
                  <a:pt x="81" y="80"/>
                </a:cubicBezTo>
                <a:cubicBezTo>
                  <a:pt x="80" y="81"/>
                  <a:pt x="79" y="82"/>
                  <a:pt x="78" y="82"/>
                </a:cubicBezTo>
                <a:cubicBezTo>
                  <a:pt x="96" y="101"/>
                  <a:pt x="96" y="101"/>
                  <a:pt x="96" y="101"/>
                </a:cubicBezTo>
                <a:cubicBezTo>
                  <a:pt x="99" y="97"/>
                  <a:pt x="102" y="94"/>
                  <a:pt x="105" y="91"/>
                </a:cubicBezTo>
                <a:cubicBezTo>
                  <a:pt x="102" y="87"/>
                  <a:pt x="102" y="87"/>
                  <a:pt x="102" y="87"/>
                </a:cubicBezTo>
                <a:cubicBezTo>
                  <a:pt x="96" y="93"/>
                  <a:pt x="96" y="93"/>
                  <a:pt x="96" y="93"/>
                </a:cubicBezTo>
                <a:cubicBezTo>
                  <a:pt x="93" y="90"/>
                  <a:pt x="93" y="90"/>
                  <a:pt x="93" y="90"/>
                </a:cubicBezTo>
                <a:cubicBezTo>
                  <a:pt x="98" y="85"/>
                  <a:pt x="98" y="85"/>
                  <a:pt x="98" y="85"/>
                </a:cubicBezTo>
                <a:cubicBezTo>
                  <a:pt x="94" y="81"/>
                  <a:pt x="94" y="81"/>
                  <a:pt x="94" y="81"/>
                </a:cubicBezTo>
                <a:cubicBezTo>
                  <a:pt x="89" y="86"/>
                  <a:pt x="89" y="86"/>
                  <a:pt x="89" y="86"/>
                </a:cubicBezTo>
                <a:lnTo>
                  <a:pt x="86" y="83"/>
                </a:lnTo>
                <a:close/>
                <a:moveTo>
                  <a:pt x="104" y="74"/>
                </a:moveTo>
                <a:cubicBezTo>
                  <a:pt x="103" y="75"/>
                  <a:pt x="103" y="75"/>
                  <a:pt x="103" y="75"/>
                </a:cubicBezTo>
                <a:cubicBezTo>
                  <a:pt x="99" y="70"/>
                  <a:pt x="99" y="70"/>
                  <a:pt x="99" y="70"/>
                </a:cubicBezTo>
                <a:cubicBezTo>
                  <a:pt x="100" y="70"/>
                  <a:pt x="100" y="70"/>
                  <a:pt x="101" y="69"/>
                </a:cubicBezTo>
                <a:cubicBezTo>
                  <a:pt x="102" y="68"/>
                  <a:pt x="104" y="68"/>
                  <a:pt x="105" y="70"/>
                </a:cubicBezTo>
                <a:cubicBezTo>
                  <a:pt x="106" y="71"/>
                  <a:pt x="106" y="73"/>
                  <a:pt x="104" y="74"/>
                </a:cubicBezTo>
                <a:moveTo>
                  <a:pt x="110" y="73"/>
                </a:moveTo>
                <a:cubicBezTo>
                  <a:pt x="111" y="72"/>
                  <a:pt x="111" y="69"/>
                  <a:pt x="109" y="66"/>
                </a:cubicBezTo>
                <a:cubicBezTo>
                  <a:pt x="107" y="64"/>
                  <a:pt x="106" y="63"/>
                  <a:pt x="104" y="63"/>
                </a:cubicBezTo>
                <a:cubicBezTo>
                  <a:pt x="103" y="63"/>
                  <a:pt x="102" y="63"/>
                  <a:pt x="100" y="64"/>
                </a:cubicBezTo>
                <a:cubicBezTo>
                  <a:pt x="98" y="65"/>
                  <a:pt x="98" y="65"/>
                  <a:pt x="97" y="66"/>
                </a:cubicBezTo>
                <a:cubicBezTo>
                  <a:pt x="96" y="67"/>
                  <a:pt x="95" y="68"/>
                  <a:pt x="93" y="69"/>
                </a:cubicBezTo>
                <a:cubicBezTo>
                  <a:pt x="92" y="70"/>
                  <a:pt x="92" y="70"/>
                  <a:pt x="92" y="70"/>
                </a:cubicBezTo>
                <a:cubicBezTo>
                  <a:pt x="107" y="90"/>
                  <a:pt x="107" y="90"/>
                  <a:pt x="107" y="90"/>
                </a:cubicBezTo>
                <a:cubicBezTo>
                  <a:pt x="108" y="89"/>
                  <a:pt x="110" y="88"/>
                  <a:pt x="111" y="87"/>
                </a:cubicBezTo>
                <a:cubicBezTo>
                  <a:pt x="106" y="79"/>
                  <a:pt x="106" y="79"/>
                  <a:pt x="106" y="79"/>
                </a:cubicBezTo>
                <a:cubicBezTo>
                  <a:pt x="107" y="79"/>
                  <a:pt x="107" y="79"/>
                  <a:pt x="107" y="79"/>
                </a:cubicBezTo>
                <a:cubicBezTo>
                  <a:pt x="108" y="78"/>
                  <a:pt x="109" y="78"/>
                  <a:pt x="111" y="80"/>
                </a:cubicBezTo>
                <a:cubicBezTo>
                  <a:pt x="113" y="82"/>
                  <a:pt x="115" y="83"/>
                  <a:pt x="115" y="84"/>
                </a:cubicBezTo>
                <a:cubicBezTo>
                  <a:pt x="117" y="82"/>
                  <a:pt x="119" y="81"/>
                  <a:pt x="120" y="80"/>
                </a:cubicBezTo>
                <a:cubicBezTo>
                  <a:pt x="119" y="80"/>
                  <a:pt x="117" y="77"/>
                  <a:pt x="115" y="76"/>
                </a:cubicBezTo>
                <a:cubicBezTo>
                  <a:pt x="113" y="74"/>
                  <a:pt x="111" y="73"/>
                  <a:pt x="110" y="73"/>
                </a:cubicBezTo>
                <a:close/>
                <a:moveTo>
                  <a:pt x="118" y="58"/>
                </a:moveTo>
                <a:cubicBezTo>
                  <a:pt x="120" y="57"/>
                  <a:pt x="122" y="57"/>
                  <a:pt x="123" y="57"/>
                </a:cubicBezTo>
                <a:cubicBezTo>
                  <a:pt x="121" y="52"/>
                  <a:pt x="121" y="52"/>
                  <a:pt x="121" y="52"/>
                </a:cubicBezTo>
                <a:cubicBezTo>
                  <a:pt x="120" y="53"/>
                  <a:pt x="118" y="53"/>
                  <a:pt x="116" y="54"/>
                </a:cubicBezTo>
                <a:cubicBezTo>
                  <a:pt x="111" y="56"/>
                  <a:pt x="110" y="60"/>
                  <a:pt x="112" y="64"/>
                </a:cubicBezTo>
                <a:cubicBezTo>
                  <a:pt x="114" y="67"/>
                  <a:pt x="117" y="68"/>
                  <a:pt x="121" y="68"/>
                </a:cubicBezTo>
                <a:cubicBezTo>
                  <a:pt x="123" y="68"/>
                  <a:pt x="125" y="68"/>
                  <a:pt x="125" y="69"/>
                </a:cubicBezTo>
                <a:cubicBezTo>
                  <a:pt x="126" y="70"/>
                  <a:pt x="125" y="71"/>
                  <a:pt x="124" y="72"/>
                </a:cubicBezTo>
                <a:cubicBezTo>
                  <a:pt x="122" y="73"/>
                  <a:pt x="120" y="73"/>
                  <a:pt x="118" y="73"/>
                </a:cubicBezTo>
                <a:cubicBezTo>
                  <a:pt x="120" y="79"/>
                  <a:pt x="120" y="79"/>
                  <a:pt x="120" y="79"/>
                </a:cubicBezTo>
                <a:cubicBezTo>
                  <a:pt x="121" y="79"/>
                  <a:pt x="124" y="78"/>
                  <a:pt x="126" y="77"/>
                </a:cubicBezTo>
                <a:cubicBezTo>
                  <a:pt x="131" y="74"/>
                  <a:pt x="132" y="70"/>
                  <a:pt x="130" y="66"/>
                </a:cubicBezTo>
                <a:cubicBezTo>
                  <a:pt x="128" y="63"/>
                  <a:pt x="126" y="62"/>
                  <a:pt x="122" y="62"/>
                </a:cubicBezTo>
                <a:cubicBezTo>
                  <a:pt x="119" y="62"/>
                  <a:pt x="118" y="62"/>
                  <a:pt x="117" y="61"/>
                </a:cubicBezTo>
                <a:cubicBezTo>
                  <a:pt x="117" y="60"/>
                  <a:pt x="117" y="59"/>
                  <a:pt x="118" y="58"/>
                </a:cubicBezTo>
                <a:moveTo>
                  <a:pt x="141" y="70"/>
                </a:moveTo>
                <a:cubicBezTo>
                  <a:pt x="131" y="47"/>
                  <a:pt x="131" y="47"/>
                  <a:pt x="131" y="47"/>
                </a:cubicBezTo>
                <a:cubicBezTo>
                  <a:pt x="126" y="49"/>
                  <a:pt x="126" y="49"/>
                  <a:pt x="126" y="49"/>
                </a:cubicBezTo>
                <a:cubicBezTo>
                  <a:pt x="136" y="72"/>
                  <a:pt x="136" y="72"/>
                  <a:pt x="136" y="72"/>
                </a:cubicBezTo>
                <a:cubicBezTo>
                  <a:pt x="137" y="71"/>
                  <a:pt x="139" y="71"/>
                  <a:pt x="141" y="70"/>
                </a:cubicBezTo>
                <a:moveTo>
                  <a:pt x="152" y="66"/>
                </a:moveTo>
                <a:cubicBezTo>
                  <a:pt x="146" y="47"/>
                  <a:pt x="146" y="47"/>
                  <a:pt x="146" y="47"/>
                </a:cubicBezTo>
                <a:cubicBezTo>
                  <a:pt x="151" y="46"/>
                  <a:pt x="151" y="46"/>
                  <a:pt x="151" y="46"/>
                </a:cubicBezTo>
                <a:cubicBezTo>
                  <a:pt x="149" y="41"/>
                  <a:pt x="149" y="41"/>
                  <a:pt x="149" y="41"/>
                </a:cubicBezTo>
                <a:cubicBezTo>
                  <a:pt x="148" y="41"/>
                  <a:pt x="147" y="41"/>
                  <a:pt x="146" y="41"/>
                </a:cubicBezTo>
                <a:cubicBezTo>
                  <a:pt x="138" y="44"/>
                  <a:pt x="138" y="44"/>
                  <a:pt x="138" y="44"/>
                </a:cubicBezTo>
                <a:cubicBezTo>
                  <a:pt x="137" y="45"/>
                  <a:pt x="135" y="45"/>
                  <a:pt x="134" y="45"/>
                </a:cubicBezTo>
                <a:cubicBezTo>
                  <a:pt x="136" y="51"/>
                  <a:pt x="136" y="51"/>
                  <a:pt x="136" y="51"/>
                </a:cubicBezTo>
                <a:cubicBezTo>
                  <a:pt x="141" y="49"/>
                  <a:pt x="141" y="49"/>
                  <a:pt x="141" y="49"/>
                </a:cubicBezTo>
                <a:cubicBezTo>
                  <a:pt x="147" y="68"/>
                  <a:pt x="147" y="68"/>
                  <a:pt x="147" y="68"/>
                </a:cubicBezTo>
                <a:cubicBezTo>
                  <a:pt x="149" y="67"/>
                  <a:pt x="150" y="66"/>
                  <a:pt x="152" y="66"/>
                </a:cubicBezTo>
                <a:moveTo>
                  <a:pt x="167" y="52"/>
                </a:moveTo>
                <a:cubicBezTo>
                  <a:pt x="171" y="36"/>
                  <a:pt x="171" y="36"/>
                  <a:pt x="171" y="36"/>
                </a:cubicBezTo>
                <a:cubicBezTo>
                  <a:pt x="169" y="37"/>
                  <a:pt x="167" y="37"/>
                  <a:pt x="165" y="37"/>
                </a:cubicBezTo>
                <a:cubicBezTo>
                  <a:pt x="165" y="37"/>
                  <a:pt x="165" y="37"/>
                  <a:pt x="165" y="37"/>
                </a:cubicBezTo>
                <a:cubicBezTo>
                  <a:pt x="164" y="43"/>
                  <a:pt x="164" y="43"/>
                  <a:pt x="164" y="43"/>
                </a:cubicBezTo>
                <a:cubicBezTo>
                  <a:pt x="164" y="45"/>
                  <a:pt x="164" y="46"/>
                  <a:pt x="164" y="48"/>
                </a:cubicBezTo>
                <a:cubicBezTo>
                  <a:pt x="164" y="48"/>
                  <a:pt x="164" y="48"/>
                  <a:pt x="164" y="48"/>
                </a:cubicBezTo>
                <a:cubicBezTo>
                  <a:pt x="163" y="47"/>
                  <a:pt x="162" y="45"/>
                  <a:pt x="161" y="44"/>
                </a:cubicBezTo>
                <a:cubicBezTo>
                  <a:pt x="159" y="38"/>
                  <a:pt x="159" y="38"/>
                  <a:pt x="159" y="38"/>
                </a:cubicBezTo>
                <a:cubicBezTo>
                  <a:pt x="157" y="39"/>
                  <a:pt x="157" y="39"/>
                  <a:pt x="157" y="39"/>
                </a:cubicBezTo>
                <a:cubicBezTo>
                  <a:pt x="156" y="39"/>
                  <a:pt x="154" y="39"/>
                  <a:pt x="153" y="40"/>
                </a:cubicBezTo>
                <a:cubicBezTo>
                  <a:pt x="162" y="53"/>
                  <a:pt x="162" y="53"/>
                  <a:pt x="162" y="53"/>
                </a:cubicBezTo>
                <a:cubicBezTo>
                  <a:pt x="163" y="63"/>
                  <a:pt x="163" y="63"/>
                  <a:pt x="163" y="63"/>
                </a:cubicBezTo>
                <a:cubicBezTo>
                  <a:pt x="165" y="63"/>
                  <a:pt x="167" y="62"/>
                  <a:pt x="169" y="62"/>
                </a:cubicBezTo>
                <a:lnTo>
                  <a:pt x="167" y="52"/>
                </a:lnTo>
                <a:close/>
                <a:moveTo>
                  <a:pt x="188" y="60"/>
                </a:moveTo>
                <a:cubicBezTo>
                  <a:pt x="186" y="58"/>
                  <a:pt x="185" y="53"/>
                  <a:pt x="184" y="48"/>
                </a:cubicBezTo>
                <a:cubicBezTo>
                  <a:pt x="184" y="42"/>
                  <a:pt x="185" y="38"/>
                  <a:pt x="186" y="35"/>
                </a:cubicBezTo>
                <a:cubicBezTo>
                  <a:pt x="185" y="35"/>
                  <a:pt x="184" y="35"/>
                  <a:pt x="182" y="36"/>
                </a:cubicBezTo>
                <a:cubicBezTo>
                  <a:pt x="181" y="38"/>
                  <a:pt x="180" y="42"/>
                  <a:pt x="180" y="48"/>
                </a:cubicBezTo>
                <a:cubicBezTo>
                  <a:pt x="180" y="54"/>
                  <a:pt x="182" y="58"/>
                  <a:pt x="184" y="61"/>
                </a:cubicBezTo>
                <a:cubicBezTo>
                  <a:pt x="184" y="61"/>
                  <a:pt x="185" y="60"/>
                  <a:pt x="185" y="60"/>
                </a:cubicBezTo>
                <a:lnTo>
                  <a:pt x="188" y="60"/>
                </a:lnTo>
                <a:close/>
                <a:moveTo>
                  <a:pt x="200" y="44"/>
                </a:moveTo>
                <a:cubicBezTo>
                  <a:pt x="200" y="46"/>
                  <a:pt x="199" y="47"/>
                  <a:pt x="197" y="47"/>
                </a:cubicBezTo>
                <a:cubicBezTo>
                  <a:pt x="196" y="47"/>
                  <a:pt x="196" y="47"/>
                  <a:pt x="195" y="47"/>
                </a:cubicBezTo>
                <a:cubicBezTo>
                  <a:pt x="196" y="41"/>
                  <a:pt x="196" y="41"/>
                  <a:pt x="196" y="41"/>
                </a:cubicBezTo>
                <a:cubicBezTo>
                  <a:pt x="196" y="41"/>
                  <a:pt x="197" y="40"/>
                  <a:pt x="197" y="41"/>
                </a:cubicBezTo>
                <a:cubicBezTo>
                  <a:pt x="199" y="41"/>
                  <a:pt x="200" y="42"/>
                  <a:pt x="200" y="44"/>
                </a:cubicBezTo>
                <a:moveTo>
                  <a:pt x="203" y="50"/>
                </a:moveTo>
                <a:cubicBezTo>
                  <a:pt x="205" y="49"/>
                  <a:pt x="205" y="47"/>
                  <a:pt x="206" y="44"/>
                </a:cubicBezTo>
                <a:cubicBezTo>
                  <a:pt x="206" y="41"/>
                  <a:pt x="205" y="39"/>
                  <a:pt x="204" y="38"/>
                </a:cubicBezTo>
                <a:cubicBezTo>
                  <a:pt x="202" y="36"/>
                  <a:pt x="200" y="36"/>
                  <a:pt x="198" y="36"/>
                </a:cubicBezTo>
                <a:cubicBezTo>
                  <a:pt x="194" y="35"/>
                  <a:pt x="192" y="35"/>
                  <a:pt x="191" y="36"/>
                </a:cubicBezTo>
                <a:cubicBezTo>
                  <a:pt x="189" y="60"/>
                  <a:pt x="189" y="60"/>
                  <a:pt x="189" y="60"/>
                </a:cubicBezTo>
                <a:cubicBezTo>
                  <a:pt x="189" y="60"/>
                  <a:pt x="189" y="60"/>
                  <a:pt x="189" y="60"/>
                </a:cubicBezTo>
                <a:cubicBezTo>
                  <a:pt x="191" y="60"/>
                  <a:pt x="193" y="60"/>
                  <a:pt x="195" y="61"/>
                </a:cubicBezTo>
                <a:cubicBezTo>
                  <a:pt x="195" y="52"/>
                  <a:pt x="195" y="52"/>
                  <a:pt x="195" y="52"/>
                </a:cubicBezTo>
                <a:cubicBezTo>
                  <a:pt x="195" y="52"/>
                  <a:pt x="196" y="52"/>
                  <a:pt x="196" y="52"/>
                </a:cubicBezTo>
                <a:cubicBezTo>
                  <a:pt x="199" y="53"/>
                  <a:pt x="202" y="52"/>
                  <a:pt x="203" y="50"/>
                </a:cubicBezTo>
                <a:moveTo>
                  <a:pt x="222" y="44"/>
                </a:moveTo>
                <a:cubicBezTo>
                  <a:pt x="223" y="39"/>
                  <a:pt x="223" y="39"/>
                  <a:pt x="223" y="39"/>
                </a:cubicBezTo>
                <a:cubicBezTo>
                  <a:pt x="221" y="39"/>
                  <a:pt x="220" y="38"/>
                  <a:pt x="219" y="38"/>
                </a:cubicBezTo>
                <a:cubicBezTo>
                  <a:pt x="214" y="37"/>
                  <a:pt x="214" y="37"/>
                  <a:pt x="214" y="37"/>
                </a:cubicBezTo>
                <a:cubicBezTo>
                  <a:pt x="212" y="37"/>
                  <a:pt x="211" y="37"/>
                  <a:pt x="210" y="37"/>
                </a:cubicBezTo>
                <a:cubicBezTo>
                  <a:pt x="205" y="61"/>
                  <a:pt x="205" y="61"/>
                  <a:pt x="205" y="61"/>
                </a:cubicBezTo>
                <a:cubicBezTo>
                  <a:pt x="210" y="62"/>
                  <a:pt x="214" y="63"/>
                  <a:pt x="219" y="64"/>
                </a:cubicBezTo>
                <a:cubicBezTo>
                  <a:pt x="220" y="58"/>
                  <a:pt x="220" y="58"/>
                  <a:pt x="220" y="58"/>
                </a:cubicBezTo>
                <a:cubicBezTo>
                  <a:pt x="212" y="57"/>
                  <a:pt x="212" y="57"/>
                  <a:pt x="212" y="57"/>
                </a:cubicBezTo>
                <a:cubicBezTo>
                  <a:pt x="212" y="52"/>
                  <a:pt x="212" y="52"/>
                  <a:pt x="212" y="52"/>
                </a:cubicBezTo>
                <a:cubicBezTo>
                  <a:pt x="220" y="54"/>
                  <a:pt x="220" y="54"/>
                  <a:pt x="220" y="54"/>
                </a:cubicBezTo>
                <a:cubicBezTo>
                  <a:pt x="220" y="48"/>
                  <a:pt x="220" y="48"/>
                  <a:pt x="220" y="48"/>
                </a:cubicBezTo>
                <a:cubicBezTo>
                  <a:pt x="213" y="47"/>
                  <a:pt x="213" y="47"/>
                  <a:pt x="213" y="47"/>
                </a:cubicBezTo>
                <a:cubicBezTo>
                  <a:pt x="214" y="43"/>
                  <a:pt x="214" y="43"/>
                  <a:pt x="214" y="43"/>
                </a:cubicBezTo>
                <a:lnTo>
                  <a:pt x="222" y="44"/>
                </a:lnTo>
                <a:close/>
                <a:moveTo>
                  <a:pt x="226" y="66"/>
                </a:moveTo>
                <a:cubicBezTo>
                  <a:pt x="233" y="42"/>
                  <a:pt x="233" y="42"/>
                  <a:pt x="233" y="42"/>
                </a:cubicBezTo>
                <a:cubicBezTo>
                  <a:pt x="231" y="41"/>
                  <a:pt x="229" y="41"/>
                  <a:pt x="227" y="40"/>
                </a:cubicBezTo>
                <a:cubicBezTo>
                  <a:pt x="221" y="64"/>
                  <a:pt x="221" y="64"/>
                  <a:pt x="221" y="64"/>
                </a:cubicBezTo>
                <a:cubicBezTo>
                  <a:pt x="222" y="65"/>
                  <a:pt x="224" y="65"/>
                  <a:pt x="226" y="66"/>
                </a:cubicBezTo>
                <a:moveTo>
                  <a:pt x="241" y="60"/>
                </a:moveTo>
                <a:cubicBezTo>
                  <a:pt x="252" y="49"/>
                  <a:pt x="252" y="49"/>
                  <a:pt x="252" y="49"/>
                </a:cubicBezTo>
                <a:cubicBezTo>
                  <a:pt x="250" y="48"/>
                  <a:pt x="248" y="47"/>
                  <a:pt x="247" y="46"/>
                </a:cubicBezTo>
                <a:cubicBezTo>
                  <a:pt x="243" y="51"/>
                  <a:pt x="243" y="51"/>
                  <a:pt x="243" y="51"/>
                </a:cubicBezTo>
                <a:cubicBezTo>
                  <a:pt x="242" y="53"/>
                  <a:pt x="241" y="54"/>
                  <a:pt x="240" y="55"/>
                </a:cubicBezTo>
                <a:cubicBezTo>
                  <a:pt x="240" y="55"/>
                  <a:pt x="240" y="55"/>
                  <a:pt x="240" y="55"/>
                </a:cubicBezTo>
                <a:cubicBezTo>
                  <a:pt x="240" y="53"/>
                  <a:pt x="240" y="52"/>
                  <a:pt x="240" y="50"/>
                </a:cubicBezTo>
                <a:cubicBezTo>
                  <a:pt x="241" y="44"/>
                  <a:pt x="241" y="44"/>
                  <a:pt x="241" y="44"/>
                </a:cubicBezTo>
                <a:cubicBezTo>
                  <a:pt x="240" y="44"/>
                  <a:pt x="240" y="44"/>
                  <a:pt x="240" y="44"/>
                </a:cubicBezTo>
                <a:cubicBezTo>
                  <a:pt x="238" y="43"/>
                  <a:pt x="237" y="43"/>
                  <a:pt x="235" y="42"/>
                </a:cubicBezTo>
                <a:cubicBezTo>
                  <a:pt x="236" y="58"/>
                  <a:pt x="236" y="58"/>
                  <a:pt x="236" y="58"/>
                </a:cubicBezTo>
                <a:cubicBezTo>
                  <a:pt x="232" y="68"/>
                  <a:pt x="232" y="68"/>
                  <a:pt x="232" y="68"/>
                </a:cubicBezTo>
                <a:cubicBezTo>
                  <a:pt x="234" y="68"/>
                  <a:pt x="235" y="69"/>
                  <a:pt x="237" y="70"/>
                </a:cubicBezTo>
                <a:lnTo>
                  <a:pt x="241" y="60"/>
                </a:lnTo>
                <a:close/>
                <a:moveTo>
                  <a:pt x="258" y="57"/>
                </a:moveTo>
                <a:cubicBezTo>
                  <a:pt x="258" y="58"/>
                  <a:pt x="257" y="60"/>
                  <a:pt x="257" y="62"/>
                </a:cubicBezTo>
                <a:cubicBezTo>
                  <a:pt x="255" y="66"/>
                  <a:pt x="255" y="66"/>
                  <a:pt x="255" y="66"/>
                </a:cubicBezTo>
                <a:cubicBezTo>
                  <a:pt x="252" y="64"/>
                  <a:pt x="252" y="64"/>
                  <a:pt x="252" y="64"/>
                </a:cubicBezTo>
                <a:cubicBezTo>
                  <a:pt x="255" y="61"/>
                  <a:pt x="255" y="61"/>
                  <a:pt x="255" y="61"/>
                </a:cubicBezTo>
                <a:cubicBezTo>
                  <a:pt x="256" y="60"/>
                  <a:pt x="257" y="58"/>
                  <a:pt x="258" y="57"/>
                </a:cubicBezTo>
                <a:close/>
                <a:moveTo>
                  <a:pt x="257" y="80"/>
                </a:moveTo>
                <a:cubicBezTo>
                  <a:pt x="264" y="54"/>
                  <a:pt x="264" y="54"/>
                  <a:pt x="264" y="54"/>
                </a:cubicBezTo>
                <a:cubicBezTo>
                  <a:pt x="262" y="53"/>
                  <a:pt x="259" y="52"/>
                  <a:pt x="257" y="51"/>
                </a:cubicBezTo>
                <a:cubicBezTo>
                  <a:pt x="240" y="71"/>
                  <a:pt x="240" y="71"/>
                  <a:pt x="240" y="71"/>
                </a:cubicBezTo>
                <a:cubicBezTo>
                  <a:pt x="242" y="71"/>
                  <a:pt x="244" y="72"/>
                  <a:pt x="246" y="73"/>
                </a:cubicBezTo>
                <a:cubicBezTo>
                  <a:pt x="249" y="69"/>
                  <a:pt x="249" y="69"/>
                  <a:pt x="249" y="69"/>
                </a:cubicBezTo>
                <a:cubicBezTo>
                  <a:pt x="254" y="71"/>
                  <a:pt x="254" y="71"/>
                  <a:pt x="254" y="71"/>
                </a:cubicBezTo>
                <a:cubicBezTo>
                  <a:pt x="252" y="77"/>
                  <a:pt x="252" y="77"/>
                  <a:pt x="252" y="77"/>
                </a:cubicBezTo>
                <a:cubicBezTo>
                  <a:pt x="254" y="77"/>
                  <a:pt x="256" y="78"/>
                  <a:pt x="257" y="80"/>
                </a:cubicBezTo>
                <a:moveTo>
                  <a:pt x="272" y="91"/>
                </a:moveTo>
                <a:cubicBezTo>
                  <a:pt x="287" y="70"/>
                  <a:pt x="287" y="70"/>
                  <a:pt x="287" y="70"/>
                </a:cubicBezTo>
                <a:cubicBezTo>
                  <a:pt x="286" y="69"/>
                  <a:pt x="285" y="68"/>
                  <a:pt x="283" y="67"/>
                </a:cubicBezTo>
                <a:cubicBezTo>
                  <a:pt x="280" y="72"/>
                  <a:pt x="280" y="72"/>
                  <a:pt x="280" y="72"/>
                </a:cubicBezTo>
                <a:cubicBezTo>
                  <a:pt x="277" y="75"/>
                  <a:pt x="276" y="78"/>
                  <a:pt x="274" y="81"/>
                </a:cubicBezTo>
                <a:cubicBezTo>
                  <a:pt x="274" y="81"/>
                  <a:pt x="274" y="81"/>
                  <a:pt x="274" y="81"/>
                </a:cubicBezTo>
                <a:cubicBezTo>
                  <a:pt x="275" y="78"/>
                  <a:pt x="276" y="74"/>
                  <a:pt x="276" y="72"/>
                </a:cubicBezTo>
                <a:cubicBezTo>
                  <a:pt x="278" y="64"/>
                  <a:pt x="278" y="64"/>
                  <a:pt x="278" y="64"/>
                </a:cubicBezTo>
                <a:cubicBezTo>
                  <a:pt x="277" y="62"/>
                  <a:pt x="275" y="61"/>
                  <a:pt x="273" y="60"/>
                </a:cubicBezTo>
                <a:cubicBezTo>
                  <a:pt x="258" y="80"/>
                  <a:pt x="258" y="80"/>
                  <a:pt x="258" y="80"/>
                </a:cubicBezTo>
                <a:cubicBezTo>
                  <a:pt x="260" y="81"/>
                  <a:pt x="261" y="82"/>
                  <a:pt x="262" y="83"/>
                </a:cubicBezTo>
                <a:cubicBezTo>
                  <a:pt x="266" y="78"/>
                  <a:pt x="266" y="78"/>
                  <a:pt x="266" y="78"/>
                </a:cubicBezTo>
                <a:cubicBezTo>
                  <a:pt x="268" y="75"/>
                  <a:pt x="271" y="72"/>
                  <a:pt x="272" y="69"/>
                </a:cubicBezTo>
                <a:cubicBezTo>
                  <a:pt x="273" y="69"/>
                  <a:pt x="273" y="69"/>
                  <a:pt x="273" y="69"/>
                </a:cubicBezTo>
                <a:cubicBezTo>
                  <a:pt x="271" y="72"/>
                  <a:pt x="271" y="76"/>
                  <a:pt x="270" y="78"/>
                </a:cubicBezTo>
                <a:cubicBezTo>
                  <a:pt x="268" y="87"/>
                  <a:pt x="268" y="87"/>
                  <a:pt x="268" y="87"/>
                </a:cubicBezTo>
                <a:cubicBezTo>
                  <a:pt x="269" y="88"/>
                  <a:pt x="271" y="89"/>
                  <a:pt x="272" y="91"/>
                </a:cubicBezTo>
                <a:moveTo>
                  <a:pt x="299" y="90"/>
                </a:moveTo>
                <a:cubicBezTo>
                  <a:pt x="303" y="87"/>
                  <a:pt x="303" y="87"/>
                  <a:pt x="303" y="87"/>
                </a:cubicBezTo>
                <a:cubicBezTo>
                  <a:pt x="303" y="86"/>
                  <a:pt x="302" y="84"/>
                  <a:pt x="300" y="82"/>
                </a:cubicBezTo>
                <a:cubicBezTo>
                  <a:pt x="295" y="77"/>
                  <a:pt x="288" y="76"/>
                  <a:pt x="282" y="83"/>
                </a:cubicBezTo>
                <a:cubicBezTo>
                  <a:pt x="280" y="85"/>
                  <a:pt x="278" y="88"/>
                  <a:pt x="278" y="91"/>
                </a:cubicBezTo>
                <a:cubicBezTo>
                  <a:pt x="278" y="94"/>
                  <a:pt x="279" y="96"/>
                  <a:pt x="282" y="99"/>
                </a:cubicBezTo>
                <a:cubicBezTo>
                  <a:pt x="284" y="101"/>
                  <a:pt x="286" y="103"/>
                  <a:pt x="288" y="103"/>
                </a:cubicBezTo>
                <a:cubicBezTo>
                  <a:pt x="297" y="94"/>
                  <a:pt x="297" y="94"/>
                  <a:pt x="297" y="94"/>
                </a:cubicBezTo>
                <a:cubicBezTo>
                  <a:pt x="292" y="88"/>
                  <a:pt x="292" y="88"/>
                  <a:pt x="292" y="88"/>
                </a:cubicBezTo>
                <a:cubicBezTo>
                  <a:pt x="288" y="92"/>
                  <a:pt x="288" y="92"/>
                  <a:pt x="288" y="92"/>
                </a:cubicBezTo>
                <a:cubicBezTo>
                  <a:pt x="290" y="94"/>
                  <a:pt x="290" y="94"/>
                  <a:pt x="290" y="94"/>
                </a:cubicBezTo>
                <a:cubicBezTo>
                  <a:pt x="287" y="97"/>
                  <a:pt x="287" y="97"/>
                  <a:pt x="287" y="97"/>
                </a:cubicBezTo>
                <a:cubicBezTo>
                  <a:pt x="286" y="97"/>
                  <a:pt x="286" y="96"/>
                  <a:pt x="285" y="96"/>
                </a:cubicBezTo>
                <a:cubicBezTo>
                  <a:pt x="283" y="94"/>
                  <a:pt x="283" y="90"/>
                  <a:pt x="286" y="87"/>
                </a:cubicBezTo>
                <a:cubicBezTo>
                  <a:pt x="290" y="83"/>
                  <a:pt x="294" y="83"/>
                  <a:pt x="296" y="86"/>
                </a:cubicBezTo>
                <a:cubicBezTo>
                  <a:pt x="298" y="87"/>
                  <a:pt x="298" y="89"/>
                  <a:pt x="299" y="90"/>
                </a:cubicBezTo>
                <a:moveTo>
                  <a:pt x="311" y="119"/>
                </a:moveTo>
                <a:cubicBezTo>
                  <a:pt x="322" y="111"/>
                  <a:pt x="322" y="111"/>
                  <a:pt x="322" y="111"/>
                </a:cubicBezTo>
                <a:cubicBezTo>
                  <a:pt x="321" y="110"/>
                  <a:pt x="321" y="108"/>
                  <a:pt x="320" y="107"/>
                </a:cubicBezTo>
                <a:cubicBezTo>
                  <a:pt x="320" y="107"/>
                  <a:pt x="320" y="107"/>
                  <a:pt x="320" y="107"/>
                </a:cubicBezTo>
                <a:cubicBezTo>
                  <a:pt x="308" y="115"/>
                  <a:pt x="308" y="115"/>
                  <a:pt x="308" y="115"/>
                </a:cubicBezTo>
                <a:cubicBezTo>
                  <a:pt x="304" y="117"/>
                  <a:pt x="302" y="117"/>
                  <a:pt x="301" y="115"/>
                </a:cubicBezTo>
                <a:cubicBezTo>
                  <a:pt x="300" y="114"/>
                  <a:pt x="301" y="112"/>
                  <a:pt x="304" y="109"/>
                </a:cubicBezTo>
                <a:cubicBezTo>
                  <a:pt x="316" y="101"/>
                  <a:pt x="316" y="101"/>
                  <a:pt x="316" y="101"/>
                </a:cubicBezTo>
                <a:cubicBezTo>
                  <a:pt x="315" y="100"/>
                  <a:pt x="314" y="98"/>
                  <a:pt x="313" y="97"/>
                </a:cubicBezTo>
                <a:cubicBezTo>
                  <a:pt x="302" y="104"/>
                  <a:pt x="302" y="104"/>
                  <a:pt x="302" y="104"/>
                </a:cubicBezTo>
                <a:cubicBezTo>
                  <a:pt x="295" y="109"/>
                  <a:pt x="294" y="113"/>
                  <a:pt x="297" y="118"/>
                </a:cubicBezTo>
                <a:cubicBezTo>
                  <a:pt x="300" y="123"/>
                  <a:pt x="305" y="123"/>
                  <a:pt x="311" y="119"/>
                </a:cubicBezTo>
                <a:moveTo>
                  <a:pt x="310" y="142"/>
                </a:moveTo>
                <a:cubicBezTo>
                  <a:pt x="332" y="132"/>
                  <a:pt x="332" y="132"/>
                  <a:pt x="332" y="132"/>
                </a:cubicBezTo>
                <a:cubicBezTo>
                  <a:pt x="332" y="130"/>
                  <a:pt x="331" y="129"/>
                  <a:pt x="331" y="127"/>
                </a:cubicBezTo>
                <a:cubicBezTo>
                  <a:pt x="325" y="130"/>
                  <a:pt x="325" y="130"/>
                  <a:pt x="325" y="130"/>
                </a:cubicBezTo>
                <a:cubicBezTo>
                  <a:pt x="322" y="131"/>
                  <a:pt x="319" y="133"/>
                  <a:pt x="316" y="135"/>
                </a:cubicBezTo>
                <a:cubicBezTo>
                  <a:pt x="316" y="135"/>
                  <a:pt x="316" y="135"/>
                  <a:pt x="316" y="135"/>
                </a:cubicBezTo>
                <a:cubicBezTo>
                  <a:pt x="318" y="133"/>
                  <a:pt x="320" y="130"/>
                  <a:pt x="322" y="128"/>
                </a:cubicBezTo>
                <a:cubicBezTo>
                  <a:pt x="328" y="122"/>
                  <a:pt x="328" y="122"/>
                  <a:pt x="328" y="122"/>
                </a:cubicBezTo>
                <a:cubicBezTo>
                  <a:pt x="327" y="120"/>
                  <a:pt x="326" y="118"/>
                  <a:pt x="325" y="116"/>
                </a:cubicBezTo>
                <a:cubicBezTo>
                  <a:pt x="302" y="127"/>
                  <a:pt x="302" y="127"/>
                  <a:pt x="302" y="127"/>
                </a:cubicBezTo>
                <a:cubicBezTo>
                  <a:pt x="303" y="128"/>
                  <a:pt x="304" y="130"/>
                  <a:pt x="305" y="131"/>
                </a:cubicBezTo>
                <a:cubicBezTo>
                  <a:pt x="310" y="129"/>
                  <a:pt x="310" y="129"/>
                  <a:pt x="310" y="129"/>
                </a:cubicBezTo>
                <a:cubicBezTo>
                  <a:pt x="314" y="127"/>
                  <a:pt x="317" y="125"/>
                  <a:pt x="320" y="124"/>
                </a:cubicBezTo>
                <a:cubicBezTo>
                  <a:pt x="320" y="124"/>
                  <a:pt x="320" y="124"/>
                  <a:pt x="320" y="124"/>
                </a:cubicBezTo>
                <a:cubicBezTo>
                  <a:pt x="318" y="126"/>
                  <a:pt x="315" y="128"/>
                  <a:pt x="313" y="131"/>
                </a:cubicBezTo>
                <a:cubicBezTo>
                  <a:pt x="308" y="137"/>
                  <a:pt x="308" y="137"/>
                  <a:pt x="308" y="137"/>
                </a:cubicBezTo>
                <a:cubicBezTo>
                  <a:pt x="308" y="139"/>
                  <a:pt x="309" y="141"/>
                  <a:pt x="310" y="142"/>
                </a:cubicBezTo>
                <a:moveTo>
                  <a:pt x="312" y="150"/>
                </a:moveTo>
                <a:cubicBezTo>
                  <a:pt x="336" y="142"/>
                  <a:pt x="336" y="142"/>
                  <a:pt x="336" y="142"/>
                </a:cubicBezTo>
                <a:cubicBezTo>
                  <a:pt x="335" y="140"/>
                  <a:pt x="335" y="138"/>
                  <a:pt x="334" y="136"/>
                </a:cubicBezTo>
                <a:cubicBezTo>
                  <a:pt x="311" y="145"/>
                  <a:pt x="311" y="145"/>
                  <a:pt x="311" y="145"/>
                </a:cubicBezTo>
                <a:cubicBezTo>
                  <a:pt x="311" y="146"/>
                  <a:pt x="312" y="148"/>
                  <a:pt x="312" y="150"/>
                </a:cubicBezTo>
                <a:moveTo>
                  <a:pt x="316" y="162"/>
                </a:moveTo>
                <a:cubicBezTo>
                  <a:pt x="341" y="163"/>
                  <a:pt x="341" y="163"/>
                  <a:pt x="341" y="163"/>
                </a:cubicBezTo>
                <a:cubicBezTo>
                  <a:pt x="341" y="161"/>
                  <a:pt x="341" y="159"/>
                  <a:pt x="340" y="157"/>
                </a:cubicBezTo>
                <a:cubicBezTo>
                  <a:pt x="330" y="157"/>
                  <a:pt x="330" y="157"/>
                  <a:pt x="330" y="157"/>
                </a:cubicBezTo>
                <a:cubicBezTo>
                  <a:pt x="327" y="158"/>
                  <a:pt x="324" y="158"/>
                  <a:pt x="321" y="158"/>
                </a:cubicBezTo>
                <a:cubicBezTo>
                  <a:pt x="321" y="158"/>
                  <a:pt x="321" y="158"/>
                  <a:pt x="321" y="158"/>
                </a:cubicBezTo>
                <a:cubicBezTo>
                  <a:pt x="324" y="157"/>
                  <a:pt x="327" y="155"/>
                  <a:pt x="329" y="154"/>
                </a:cubicBezTo>
                <a:cubicBezTo>
                  <a:pt x="338" y="150"/>
                  <a:pt x="338" y="150"/>
                  <a:pt x="338" y="150"/>
                </a:cubicBezTo>
                <a:cubicBezTo>
                  <a:pt x="338" y="149"/>
                  <a:pt x="338" y="149"/>
                  <a:pt x="338" y="149"/>
                </a:cubicBezTo>
                <a:cubicBezTo>
                  <a:pt x="338" y="147"/>
                  <a:pt x="337" y="146"/>
                  <a:pt x="337" y="144"/>
                </a:cubicBezTo>
                <a:cubicBezTo>
                  <a:pt x="314" y="156"/>
                  <a:pt x="314" y="156"/>
                  <a:pt x="314" y="156"/>
                </a:cubicBezTo>
                <a:cubicBezTo>
                  <a:pt x="315" y="158"/>
                  <a:pt x="315" y="160"/>
                  <a:pt x="316" y="162"/>
                </a:cubicBezTo>
                <a:moveTo>
                  <a:pt x="338" y="180"/>
                </a:moveTo>
                <a:cubicBezTo>
                  <a:pt x="343" y="179"/>
                  <a:pt x="343" y="179"/>
                  <a:pt x="343" y="179"/>
                </a:cubicBezTo>
                <a:cubicBezTo>
                  <a:pt x="343" y="178"/>
                  <a:pt x="343" y="176"/>
                  <a:pt x="343" y="174"/>
                </a:cubicBezTo>
                <a:cubicBezTo>
                  <a:pt x="343" y="170"/>
                  <a:pt x="343" y="170"/>
                  <a:pt x="343" y="170"/>
                </a:cubicBezTo>
                <a:cubicBezTo>
                  <a:pt x="342" y="169"/>
                  <a:pt x="342" y="167"/>
                  <a:pt x="342" y="166"/>
                </a:cubicBezTo>
                <a:cubicBezTo>
                  <a:pt x="317" y="169"/>
                  <a:pt x="317" y="169"/>
                  <a:pt x="317" y="169"/>
                </a:cubicBezTo>
                <a:cubicBezTo>
                  <a:pt x="318" y="173"/>
                  <a:pt x="318" y="178"/>
                  <a:pt x="319" y="182"/>
                </a:cubicBezTo>
                <a:cubicBezTo>
                  <a:pt x="324" y="182"/>
                  <a:pt x="324" y="182"/>
                  <a:pt x="324" y="182"/>
                </a:cubicBezTo>
                <a:cubicBezTo>
                  <a:pt x="323" y="174"/>
                  <a:pt x="323" y="174"/>
                  <a:pt x="323" y="174"/>
                </a:cubicBezTo>
                <a:cubicBezTo>
                  <a:pt x="328" y="173"/>
                  <a:pt x="328" y="173"/>
                  <a:pt x="328" y="173"/>
                </a:cubicBezTo>
                <a:cubicBezTo>
                  <a:pt x="328" y="180"/>
                  <a:pt x="328" y="180"/>
                  <a:pt x="328" y="180"/>
                </a:cubicBezTo>
                <a:cubicBezTo>
                  <a:pt x="334" y="180"/>
                  <a:pt x="334" y="180"/>
                  <a:pt x="334" y="180"/>
                </a:cubicBezTo>
                <a:cubicBezTo>
                  <a:pt x="333" y="173"/>
                  <a:pt x="333" y="173"/>
                  <a:pt x="333" y="173"/>
                </a:cubicBezTo>
                <a:cubicBezTo>
                  <a:pt x="337" y="172"/>
                  <a:pt x="337" y="172"/>
                  <a:pt x="337" y="172"/>
                </a:cubicBezTo>
                <a:lnTo>
                  <a:pt x="338" y="180"/>
                </a:lnTo>
                <a:close/>
                <a:moveTo>
                  <a:pt x="339" y="192"/>
                </a:moveTo>
                <a:cubicBezTo>
                  <a:pt x="339" y="194"/>
                  <a:pt x="338" y="195"/>
                  <a:pt x="336" y="195"/>
                </a:cubicBezTo>
                <a:cubicBezTo>
                  <a:pt x="334" y="195"/>
                  <a:pt x="333" y="194"/>
                  <a:pt x="333" y="192"/>
                </a:cubicBezTo>
                <a:cubicBezTo>
                  <a:pt x="333" y="190"/>
                  <a:pt x="333" y="190"/>
                  <a:pt x="333" y="190"/>
                </a:cubicBezTo>
                <a:cubicBezTo>
                  <a:pt x="339" y="190"/>
                  <a:pt x="339" y="190"/>
                  <a:pt x="339" y="190"/>
                </a:cubicBezTo>
                <a:cubicBezTo>
                  <a:pt x="339" y="191"/>
                  <a:pt x="339" y="191"/>
                  <a:pt x="339" y="192"/>
                </a:cubicBezTo>
                <a:moveTo>
                  <a:pt x="342" y="198"/>
                </a:moveTo>
                <a:cubicBezTo>
                  <a:pt x="343" y="197"/>
                  <a:pt x="344" y="197"/>
                  <a:pt x="344" y="195"/>
                </a:cubicBezTo>
                <a:cubicBezTo>
                  <a:pt x="344" y="193"/>
                  <a:pt x="344" y="193"/>
                  <a:pt x="344" y="192"/>
                </a:cubicBezTo>
                <a:cubicBezTo>
                  <a:pt x="344" y="190"/>
                  <a:pt x="344" y="188"/>
                  <a:pt x="344" y="186"/>
                </a:cubicBezTo>
                <a:cubicBezTo>
                  <a:pt x="344" y="186"/>
                  <a:pt x="344" y="185"/>
                  <a:pt x="344" y="185"/>
                </a:cubicBezTo>
                <a:cubicBezTo>
                  <a:pt x="319" y="185"/>
                  <a:pt x="319" y="185"/>
                  <a:pt x="319" y="185"/>
                </a:cubicBezTo>
                <a:cubicBezTo>
                  <a:pt x="319" y="186"/>
                  <a:pt x="319" y="188"/>
                  <a:pt x="319" y="190"/>
                </a:cubicBezTo>
                <a:cubicBezTo>
                  <a:pt x="328" y="190"/>
                  <a:pt x="328" y="190"/>
                  <a:pt x="328" y="190"/>
                </a:cubicBezTo>
                <a:cubicBezTo>
                  <a:pt x="328" y="191"/>
                  <a:pt x="328" y="191"/>
                  <a:pt x="328" y="191"/>
                </a:cubicBezTo>
                <a:cubicBezTo>
                  <a:pt x="328" y="193"/>
                  <a:pt x="327" y="193"/>
                  <a:pt x="324" y="194"/>
                </a:cubicBezTo>
                <a:cubicBezTo>
                  <a:pt x="321" y="194"/>
                  <a:pt x="320" y="195"/>
                  <a:pt x="319" y="195"/>
                </a:cubicBezTo>
                <a:cubicBezTo>
                  <a:pt x="319" y="197"/>
                  <a:pt x="318" y="199"/>
                  <a:pt x="318" y="201"/>
                </a:cubicBezTo>
                <a:cubicBezTo>
                  <a:pt x="319" y="200"/>
                  <a:pt x="323" y="200"/>
                  <a:pt x="326" y="199"/>
                </a:cubicBezTo>
                <a:cubicBezTo>
                  <a:pt x="328" y="199"/>
                  <a:pt x="329" y="198"/>
                  <a:pt x="330" y="197"/>
                </a:cubicBezTo>
                <a:cubicBezTo>
                  <a:pt x="330" y="197"/>
                  <a:pt x="330" y="197"/>
                  <a:pt x="330" y="197"/>
                </a:cubicBezTo>
                <a:cubicBezTo>
                  <a:pt x="331" y="198"/>
                  <a:pt x="333" y="200"/>
                  <a:pt x="336" y="200"/>
                </a:cubicBezTo>
                <a:cubicBezTo>
                  <a:pt x="339" y="200"/>
                  <a:pt x="341" y="200"/>
                  <a:pt x="342" y="198"/>
                </a:cubicBezTo>
                <a:moveTo>
                  <a:pt x="340" y="219"/>
                </a:moveTo>
                <a:cubicBezTo>
                  <a:pt x="341" y="217"/>
                  <a:pt x="342" y="216"/>
                  <a:pt x="342" y="213"/>
                </a:cubicBezTo>
                <a:cubicBezTo>
                  <a:pt x="343" y="208"/>
                  <a:pt x="340" y="205"/>
                  <a:pt x="336" y="204"/>
                </a:cubicBezTo>
                <a:cubicBezTo>
                  <a:pt x="332" y="204"/>
                  <a:pt x="330" y="206"/>
                  <a:pt x="328" y="209"/>
                </a:cubicBezTo>
                <a:cubicBezTo>
                  <a:pt x="326" y="211"/>
                  <a:pt x="326" y="212"/>
                  <a:pt x="324" y="212"/>
                </a:cubicBezTo>
                <a:cubicBezTo>
                  <a:pt x="323" y="211"/>
                  <a:pt x="323" y="210"/>
                  <a:pt x="323" y="209"/>
                </a:cubicBezTo>
                <a:cubicBezTo>
                  <a:pt x="323" y="207"/>
                  <a:pt x="324" y="205"/>
                  <a:pt x="325" y="204"/>
                </a:cubicBezTo>
                <a:cubicBezTo>
                  <a:pt x="320" y="202"/>
                  <a:pt x="320" y="202"/>
                  <a:pt x="320" y="202"/>
                </a:cubicBezTo>
                <a:cubicBezTo>
                  <a:pt x="319" y="203"/>
                  <a:pt x="318" y="205"/>
                  <a:pt x="317" y="207"/>
                </a:cubicBezTo>
                <a:cubicBezTo>
                  <a:pt x="317" y="213"/>
                  <a:pt x="320" y="217"/>
                  <a:pt x="324" y="217"/>
                </a:cubicBezTo>
                <a:cubicBezTo>
                  <a:pt x="327" y="218"/>
                  <a:pt x="330" y="216"/>
                  <a:pt x="332" y="213"/>
                </a:cubicBezTo>
                <a:cubicBezTo>
                  <a:pt x="334" y="211"/>
                  <a:pt x="334" y="210"/>
                  <a:pt x="336" y="210"/>
                </a:cubicBezTo>
                <a:cubicBezTo>
                  <a:pt x="337" y="210"/>
                  <a:pt x="337" y="211"/>
                  <a:pt x="337" y="213"/>
                </a:cubicBezTo>
                <a:cubicBezTo>
                  <a:pt x="337" y="215"/>
                  <a:pt x="336" y="216"/>
                  <a:pt x="335" y="217"/>
                </a:cubicBezTo>
                <a:lnTo>
                  <a:pt x="340" y="219"/>
                </a:lnTo>
                <a:close/>
                <a:moveTo>
                  <a:pt x="314" y="223"/>
                </a:moveTo>
                <a:cubicBezTo>
                  <a:pt x="339" y="229"/>
                  <a:pt x="339" y="229"/>
                  <a:pt x="339" y="229"/>
                </a:cubicBezTo>
                <a:cubicBezTo>
                  <a:pt x="340" y="224"/>
                  <a:pt x="340" y="224"/>
                  <a:pt x="340" y="224"/>
                </a:cubicBezTo>
                <a:cubicBezTo>
                  <a:pt x="316" y="218"/>
                  <a:pt x="316" y="218"/>
                  <a:pt x="316" y="218"/>
                </a:cubicBezTo>
                <a:cubicBezTo>
                  <a:pt x="315" y="220"/>
                  <a:pt x="315" y="222"/>
                  <a:pt x="314" y="223"/>
                </a:cubicBezTo>
                <a:moveTo>
                  <a:pt x="327" y="246"/>
                </a:moveTo>
                <a:cubicBezTo>
                  <a:pt x="332" y="248"/>
                  <a:pt x="332" y="248"/>
                  <a:pt x="332" y="248"/>
                </a:cubicBezTo>
                <a:cubicBezTo>
                  <a:pt x="333" y="247"/>
                  <a:pt x="333" y="246"/>
                  <a:pt x="334" y="245"/>
                </a:cubicBezTo>
                <a:cubicBezTo>
                  <a:pt x="337" y="237"/>
                  <a:pt x="337" y="237"/>
                  <a:pt x="337" y="237"/>
                </a:cubicBezTo>
                <a:cubicBezTo>
                  <a:pt x="337" y="235"/>
                  <a:pt x="337" y="234"/>
                  <a:pt x="338" y="233"/>
                </a:cubicBezTo>
                <a:cubicBezTo>
                  <a:pt x="332" y="231"/>
                  <a:pt x="332" y="231"/>
                  <a:pt x="332" y="231"/>
                </a:cubicBezTo>
                <a:cubicBezTo>
                  <a:pt x="331" y="236"/>
                  <a:pt x="331" y="236"/>
                  <a:pt x="331" y="236"/>
                </a:cubicBezTo>
                <a:cubicBezTo>
                  <a:pt x="312" y="230"/>
                  <a:pt x="312" y="230"/>
                  <a:pt x="312" y="230"/>
                </a:cubicBezTo>
                <a:cubicBezTo>
                  <a:pt x="312" y="232"/>
                  <a:pt x="311" y="233"/>
                  <a:pt x="311" y="235"/>
                </a:cubicBezTo>
                <a:cubicBezTo>
                  <a:pt x="329" y="241"/>
                  <a:pt x="329" y="241"/>
                  <a:pt x="329" y="241"/>
                </a:cubicBezTo>
                <a:lnTo>
                  <a:pt x="327" y="246"/>
                </a:lnTo>
                <a:close/>
                <a:moveTo>
                  <a:pt x="313" y="255"/>
                </a:moveTo>
                <a:cubicBezTo>
                  <a:pt x="323" y="268"/>
                  <a:pt x="323" y="268"/>
                  <a:pt x="323" y="268"/>
                </a:cubicBezTo>
                <a:cubicBezTo>
                  <a:pt x="324" y="266"/>
                  <a:pt x="325" y="265"/>
                  <a:pt x="325" y="263"/>
                </a:cubicBezTo>
                <a:cubicBezTo>
                  <a:pt x="326" y="262"/>
                  <a:pt x="326" y="262"/>
                  <a:pt x="326" y="262"/>
                </a:cubicBezTo>
                <a:cubicBezTo>
                  <a:pt x="321" y="258"/>
                  <a:pt x="321" y="258"/>
                  <a:pt x="321" y="258"/>
                </a:cubicBezTo>
                <a:cubicBezTo>
                  <a:pt x="320" y="257"/>
                  <a:pt x="319" y="256"/>
                  <a:pt x="318" y="255"/>
                </a:cubicBezTo>
                <a:cubicBezTo>
                  <a:pt x="318" y="255"/>
                  <a:pt x="318" y="255"/>
                  <a:pt x="318" y="255"/>
                </a:cubicBezTo>
                <a:cubicBezTo>
                  <a:pt x="319" y="255"/>
                  <a:pt x="321" y="256"/>
                  <a:pt x="323" y="256"/>
                </a:cubicBezTo>
                <a:cubicBezTo>
                  <a:pt x="329" y="257"/>
                  <a:pt x="329" y="257"/>
                  <a:pt x="329" y="257"/>
                </a:cubicBezTo>
                <a:cubicBezTo>
                  <a:pt x="329" y="256"/>
                  <a:pt x="329" y="256"/>
                  <a:pt x="329" y="256"/>
                </a:cubicBezTo>
                <a:cubicBezTo>
                  <a:pt x="330" y="254"/>
                  <a:pt x="330" y="253"/>
                  <a:pt x="331" y="251"/>
                </a:cubicBezTo>
                <a:cubicBezTo>
                  <a:pt x="315" y="250"/>
                  <a:pt x="315" y="250"/>
                  <a:pt x="315" y="250"/>
                </a:cubicBezTo>
                <a:cubicBezTo>
                  <a:pt x="306" y="246"/>
                  <a:pt x="306" y="246"/>
                  <a:pt x="306" y="246"/>
                </a:cubicBezTo>
                <a:cubicBezTo>
                  <a:pt x="305" y="247"/>
                  <a:pt x="305" y="249"/>
                  <a:pt x="304" y="251"/>
                </a:cubicBezTo>
                <a:lnTo>
                  <a:pt x="313" y="255"/>
                </a:lnTo>
                <a:close/>
                <a:moveTo>
                  <a:pt x="308" y="269"/>
                </a:moveTo>
                <a:cubicBezTo>
                  <a:pt x="313" y="272"/>
                  <a:pt x="317" y="273"/>
                  <a:pt x="320" y="273"/>
                </a:cubicBezTo>
                <a:cubicBezTo>
                  <a:pt x="320" y="272"/>
                  <a:pt x="321" y="271"/>
                  <a:pt x="322" y="270"/>
                </a:cubicBezTo>
                <a:cubicBezTo>
                  <a:pt x="319" y="269"/>
                  <a:pt x="315" y="268"/>
                  <a:pt x="310" y="265"/>
                </a:cubicBezTo>
                <a:cubicBezTo>
                  <a:pt x="305" y="262"/>
                  <a:pt x="302" y="259"/>
                  <a:pt x="301" y="256"/>
                </a:cubicBezTo>
                <a:cubicBezTo>
                  <a:pt x="301" y="256"/>
                  <a:pt x="301" y="256"/>
                  <a:pt x="301" y="256"/>
                </a:cubicBezTo>
                <a:cubicBezTo>
                  <a:pt x="300" y="257"/>
                  <a:pt x="299" y="258"/>
                  <a:pt x="299" y="259"/>
                </a:cubicBezTo>
                <a:cubicBezTo>
                  <a:pt x="300" y="262"/>
                  <a:pt x="303" y="265"/>
                  <a:pt x="308" y="269"/>
                </a:cubicBezTo>
                <a:moveTo>
                  <a:pt x="355" y="190"/>
                </a:moveTo>
                <a:cubicBezTo>
                  <a:pt x="355" y="281"/>
                  <a:pt x="281" y="356"/>
                  <a:pt x="190" y="356"/>
                </a:cubicBezTo>
                <a:cubicBezTo>
                  <a:pt x="98" y="356"/>
                  <a:pt x="24" y="281"/>
                  <a:pt x="24" y="190"/>
                </a:cubicBezTo>
                <a:cubicBezTo>
                  <a:pt x="24" y="98"/>
                  <a:pt x="98" y="24"/>
                  <a:pt x="190" y="24"/>
                </a:cubicBezTo>
                <a:cubicBezTo>
                  <a:pt x="281" y="24"/>
                  <a:pt x="355" y="98"/>
                  <a:pt x="355" y="190"/>
                </a:cubicBezTo>
                <a:moveTo>
                  <a:pt x="366" y="162"/>
                </a:moveTo>
                <a:cubicBezTo>
                  <a:pt x="357" y="152"/>
                  <a:pt x="357" y="152"/>
                  <a:pt x="357" y="152"/>
                </a:cubicBezTo>
                <a:cubicBezTo>
                  <a:pt x="361" y="141"/>
                  <a:pt x="361" y="141"/>
                  <a:pt x="361" y="141"/>
                </a:cubicBezTo>
                <a:cubicBezTo>
                  <a:pt x="351" y="132"/>
                  <a:pt x="351" y="132"/>
                  <a:pt x="351" y="132"/>
                </a:cubicBezTo>
                <a:cubicBezTo>
                  <a:pt x="354" y="120"/>
                  <a:pt x="354" y="120"/>
                  <a:pt x="354" y="120"/>
                </a:cubicBezTo>
                <a:cubicBezTo>
                  <a:pt x="343" y="113"/>
                  <a:pt x="343" y="113"/>
                  <a:pt x="343" y="113"/>
                </a:cubicBezTo>
                <a:cubicBezTo>
                  <a:pt x="344" y="100"/>
                  <a:pt x="344" y="100"/>
                  <a:pt x="344" y="100"/>
                </a:cubicBezTo>
                <a:cubicBezTo>
                  <a:pt x="332" y="94"/>
                  <a:pt x="332" y="94"/>
                  <a:pt x="332" y="94"/>
                </a:cubicBezTo>
                <a:cubicBezTo>
                  <a:pt x="332" y="82"/>
                  <a:pt x="332" y="82"/>
                  <a:pt x="332" y="82"/>
                </a:cubicBezTo>
                <a:cubicBezTo>
                  <a:pt x="319" y="77"/>
                  <a:pt x="319" y="77"/>
                  <a:pt x="319" y="77"/>
                </a:cubicBezTo>
                <a:cubicBezTo>
                  <a:pt x="317" y="65"/>
                  <a:pt x="317" y="65"/>
                  <a:pt x="317" y="65"/>
                </a:cubicBezTo>
                <a:cubicBezTo>
                  <a:pt x="305" y="62"/>
                  <a:pt x="305" y="62"/>
                  <a:pt x="305" y="62"/>
                </a:cubicBezTo>
                <a:cubicBezTo>
                  <a:pt x="301" y="50"/>
                  <a:pt x="301" y="50"/>
                  <a:pt x="301" y="50"/>
                </a:cubicBezTo>
                <a:cubicBezTo>
                  <a:pt x="288" y="49"/>
                  <a:pt x="288" y="49"/>
                  <a:pt x="288" y="49"/>
                </a:cubicBezTo>
                <a:cubicBezTo>
                  <a:pt x="283" y="38"/>
                  <a:pt x="283" y="38"/>
                  <a:pt x="283" y="38"/>
                </a:cubicBezTo>
                <a:cubicBezTo>
                  <a:pt x="270" y="38"/>
                  <a:pt x="270" y="38"/>
                  <a:pt x="270" y="38"/>
                </a:cubicBezTo>
                <a:cubicBezTo>
                  <a:pt x="264" y="27"/>
                  <a:pt x="264" y="27"/>
                  <a:pt x="264" y="27"/>
                </a:cubicBezTo>
                <a:cubicBezTo>
                  <a:pt x="251" y="29"/>
                  <a:pt x="251" y="29"/>
                  <a:pt x="251" y="29"/>
                </a:cubicBezTo>
                <a:cubicBezTo>
                  <a:pt x="243" y="19"/>
                  <a:pt x="243" y="19"/>
                  <a:pt x="243" y="19"/>
                </a:cubicBezTo>
                <a:cubicBezTo>
                  <a:pt x="231" y="23"/>
                  <a:pt x="231" y="23"/>
                  <a:pt x="231" y="23"/>
                </a:cubicBezTo>
                <a:cubicBezTo>
                  <a:pt x="222" y="14"/>
                  <a:pt x="222" y="14"/>
                  <a:pt x="222" y="14"/>
                </a:cubicBezTo>
                <a:cubicBezTo>
                  <a:pt x="210" y="19"/>
                  <a:pt x="210" y="19"/>
                  <a:pt x="210" y="19"/>
                </a:cubicBezTo>
                <a:cubicBezTo>
                  <a:pt x="200" y="11"/>
                  <a:pt x="200" y="11"/>
                  <a:pt x="200" y="11"/>
                </a:cubicBezTo>
                <a:cubicBezTo>
                  <a:pt x="189" y="18"/>
                  <a:pt x="189" y="18"/>
                  <a:pt x="189" y="18"/>
                </a:cubicBezTo>
                <a:cubicBezTo>
                  <a:pt x="178" y="11"/>
                  <a:pt x="178" y="11"/>
                  <a:pt x="178" y="11"/>
                </a:cubicBezTo>
                <a:cubicBezTo>
                  <a:pt x="168" y="19"/>
                  <a:pt x="168" y="19"/>
                  <a:pt x="168" y="19"/>
                </a:cubicBezTo>
                <a:cubicBezTo>
                  <a:pt x="156" y="14"/>
                  <a:pt x="156" y="14"/>
                  <a:pt x="156" y="14"/>
                </a:cubicBezTo>
                <a:cubicBezTo>
                  <a:pt x="147" y="23"/>
                  <a:pt x="147" y="23"/>
                  <a:pt x="147" y="23"/>
                </a:cubicBezTo>
                <a:cubicBezTo>
                  <a:pt x="135" y="19"/>
                  <a:pt x="135" y="19"/>
                  <a:pt x="135" y="19"/>
                </a:cubicBezTo>
                <a:cubicBezTo>
                  <a:pt x="127" y="30"/>
                  <a:pt x="127" y="30"/>
                  <a:pt x="127" y="30"/>
                </a:cubicBezTo>
                <a:cubicBezTo>
                  <a:pt x="115" y="27"/>
                  <a:pt x="115" y="27"/>
                  <a:pt x="115" y="27"/>
                </a:cubicBezTo>
                <a:cubicBezTo>
                  <a:pt x="108" y="39"/>
                  <a:pt x="108" y="39"/>
                  <a:pt x="108" y="39"/>
                </a:cubicBezTo>
                <a:cubicBezTo>
                  <a:pt x="95" y="38"/>
                  <a:pt x="95" y="38"/>
                  <a:pt x="95" y="38"/>
                </a:cubicBezTo>
                <a:cubicBezTo>
                  <a:pt x="90" y="50"/>
                  <a:pt x="90" y="50"/>
                  <a:pt x="90" y="50"/>
                </a:cubicBezTo>
                <a:cubicBezTo>
                  <a:pt x="77" y="51"/>
                  <a:pt x="77" y="51"/>
                  <a:pt x="77" y="51"/>
                </a:cubicBezTo>
                <a:cubicBezTo>
                  <a:pt x="73" y="63"/>
                  <a:pt x="73" y="63"/>
                  <a:pt x="73" y="63"/>
                </a:cubicBezTo>
                <a:cubicBezTo>
                  <a:pt x="61" y="65"/>
                  <a:pt x="61" y="65"/>
                  <a:pt x="61" y="65"/>
                </a:cubicBezTo>
                <a:cubicBezTo>
                  <a:pt x="58" y="78"/>
                  <a:pt x="58" y="78"/>
                  <a:pt x="58" y="78"/>
                </a:cubicBezTo>
                <a:cubicBezTo>
                  <a:pt x="47" y="82"/>
                  <a:pt x="47" y="82"/>
                  <a:pt x="47" y="82"/>
                </a:cubicBezTo>
                <a:cubicBezTo>
                  <a:pt x="46" y="95"/>
                  <a:pt x="46" y="95"/>
                  <a:pt x="46" y="95"/>
                </a:cubicBezTo>
                <a:cubicBezTo>
                  <a:pt x="35" y="100"/>
                  <a:pt x="35" y="100"/>
                  <a:pt x="35" y="100"/>
                </a:cubicBezTo>
                <a:cubicBezTo>
                  <a:pt x="35" y="114"/>
                  <a:pt x="35" y="114"/>
                  <a:pt x="35" y="114"/>
                </a:cubicBezTo>
                <a:cubicBezTo>
                  <a:pt x="25" y="120"/>
                  <a:pt x="25" y="120"/>
                  <a:pt x="25" y="120"/>
                </a:cubicBezTo>
                <a:cubicBezTo>
                  <a:pt x="27" y="133"/>
                  <a:pt x="27" y="133"/>
                  <a:pt x="27" y="133"/>
                </a:cubicBezTo>
                <a:cubicBezTo>
                  <a:pt x="18" y="141"/>
                  <a:pt x="18" y="141"/>
                  <a:pt x="18" y="141"/>
                </a:cubicBezTo>
                <a:cubicBezTo>
                  <a:pt x="21" y="153"/>
                  <a:pt x="21" y="153"/>
                  <a:pt x="21" y="153"/>
                </a:cubicBezTo>
                <a:cubicBezTo>
                  <a:pt x="13" y="162"/>
                  <a:pt x="13" y="162"/>
                  <a:pt x="13" y="162"/>
                </a:cubicBezTo>
                <a:cubicBezTo>
                  <a:pt x="18" y="174"/>
                  <a:pt x="18" y="174"/>
                  <a:pt x="18" y="174"/>
                </a:cubicBezTo>
                <a:cubicBezTo>
                  <a:pt x="11" y="184"/>
                  <a:pt x="11" y="184"/>
                  <a:pt x="11" y="184"/>
                </a:cubicBezTo>
                <a:cubicBezTo>
                  <a:pt x="18" y="196"/>
                  <a:pt x="18" y="196"/>
                  <a:pt x="18" y="196"/>
                </a:cubicBezTo>
                <a:cubicBezTo>
                  <a:pt x="11" y="206"/>
                  <a:pt x="11" y="206"/>
                  <a:pt x="11" y="206"/>
                </a:cubicBezTo>
                <a:cubicBezTo>
                  <a:pt x="20" y="217"/>
                  <a:pt x="20" y="217"/>
                  <a:pt x="20" y="217"/>
                </a:cubicBezTo>
                <a:cubicBezTo>
                  <a:pt x="15" y="228"/>
                  <a:pt x="15" y="228"/>
                  <a:pt x="15" y="228"/>
                </a:cubicBezTo>
                <a:cubicBezTo>
                  <a:pt x="24" y="237"/>
                  <a:pt x="24" y="237"/>
                  <a:pt x="24" y="237"/>
                </a:cubicBezTo>
                <a:cubicBezTo>
                  <a:pt x="21" y="249"/>
                  <a:pt x="21" y="249"/>
                  <a:pt x="21" y="249"/>
                </a:cubicBezTo>
                <a:cubicBezTo>
                  <a:pt x="31" y="257"/>
                  <a:pt x="31" y="257"/>
                  <a:pt x="31" y="257"/>
                </a:cubicBezTo>
                <a:cubicBezTo>
                  <a:pt x="29" y="269"/>
                  <a:pt x="29" y="269"/>
                  <a:pt x="29" y="269"/>
                </a:cubicBezTo>
                <a:cubicBezTo>
                  <a:pt x="41" y="276"/>
                  <a:pt x="41" y="276"/>
                  <a:pt x="41" y="276"/>
                </a:cubicBezTo>
                <a:cubicBezTo>
                  <a:pt x="40" y="288"/>
                  <a:pt x="40" y="288"/>
                  <a:pt x="40" y="288"/>
                </a:cubicBezTo>
                <a:cubicBezTo>
                  <a:pt x="52" y="294"/>
                  <a:pt x="52" y="294"/>
                  <a:pt x="52" y="294"/>
                </a:cubicBezTo>
                <a:cubicBezTo>
                  <a:pt x="54" y="306"/>
                  <a:pt x="54" y="306"/>
                  <a:pt x="54" y="306"/>
                </a:cubicBezTo>
                <a:cubicBezTo>
                  <a:pt x="66" y="310"/>
                  <a:pt x="66" y="310"/>
                  <a:pt x="66" y="310"/>
                </a:cubicBezTo>
                <a:cubicBezTo>
                  <a:pt x="69" y="322"/>
                  <a:pt x="69" y="322"/>
                  <a:pt x="69" y="322"/>
                </a:cubicBezTo>
                <a:cubicBezTo>
                  <a:pt x="82" y="324"/>
                  <a:pt x="82" y="324"/>
                  <a:pt x="82" y="324"/>
                </a:cubicBezTo>
                <a:cubicBezTo>
                  <a:pt x="86" y="336"/>
                  <a:pt x="86" y="336"/>
                  <a:pt x="86" y="336"/>
                </a:cubicBezTo>
                <a:cubicBezTo>
                  <a:pt x="99" y="336"/>
                  <a:pt x="99" y="336"/>
                  <a:pt x="99" y="336"/>
                </a:cubicBezTo>
                <a:cubicBezTo>
                  <a:pt x="105" y="347"/>
                  <a:pt x="105" y="347"/>
                  <a:pt x="105" y="347"/>
                </a:cubicBezTo>
                <a:cubicBezTo>
                  <a:pt x="118" y="346"/>
                  <a:pt x="118" y="346"/>
                  <a:pt x="118" y="346"/>
                </a:cubicBezTo>
                <a:cubicBezTo>
                  <a:pt x="125" y="356"/>
                  <a:pt x="125" y="356"/>
                  <a:pt x="125" y="356"/>
                </a:cubicBezTo>
                <a:cubicBezTo>
                  <a:pt x="138" y="354"/>
                  <a:pt x="138" y="354"/>
                  <a:pt x="138" y="354"/>
                </a:cubicBezTo>
                <a:cubicBezTo>
                  <a:pt x="146" y="363"/>
                  <a:pt x="146" y="363"/>
                  <a:pt x="146" y="363"/>
                </a:cubicBezTo>
                <a:cubicBezTo>
                  <a:pt x="158" y="359"/>
                  <a:pt x="158" y="359"/>
                  <a:pt x="158" y="359"/>
                </a:cubicBezTo>
                <a:cubicBezTo>
                  <a:pt x="167" y="367"/>
                  <a:pt x="167" y="367"/>
                  <a:pt x="167" y="367"/>
                </a:cubicBezTo>
                <a:cubicBezTo>
                  <a:pt x="179" y="361"/>
                  <a:pt x="179" y="361"/>
                  <a:pt x="179" y="361"/>
                </a:cubicBezTo>
                <a:cubicBezTo>
                  <a:pt x="189" y="368"/>
                  <a:pt x="189" y="368"/>
                  <a:pt x="189" y="368"/>
                </a:cubicBezTo>
                <a:cubicBezTo>
                  <a:pt x="200" y="361"/>
                  <a:pt x="200" y="361"/>
                  <a:pt x="200" y="361"/>
                </a:cubicBezTo>
                <a:cubicBezTo>
                  <a:pt x="211" y="367"/>
                  <a:pt x="211" y="367"/>
                  <a:pt x="211" y="367"/>
                </a:cubicBezTo>
                <a:cubicBezTo>
                  <a:pt x="221" y="359"/>
                  <a:pt x="221" y="359"/>
                  <a:pt x="221" y="359"/>
                </a:cubicBezTo>
                <a:cubicBezTo>
                  <a:pt x="233" y="363"/>
                  <a:pt x="233" y="363"/>
                  <a:pt x="233" y="363"/>
                </a:cubicBezTo>
                <a:cubicBezTo>
                  <a:pt x="242" y="353"/>
                  <a:pt x="242" y="353"/>
                  <a:pt x="242" y="353"/>
                </a:cubicBezTo>
                <a:cubicBezTo>
                  <a:pt x="254" y="356"/>
                  <a:pt x="254" y="356"/>
                  <a:pt x="254" y="356"/>
                </a:cubicBezTo>
                <a:cubicBezTo>
                  <a:pt x="262" y="346"/>
                  <a:pt x="262" y="346"/>
                  <a:pt x="262" y="346"/>
                </a:cubicBezTo>
                <a:cubicBezTo>
                  <a:pt x="274" y="347"/>
                  <a:pt x="274" y="347"/>
                  <a:pt x="274" y="347"/>
                </a:cubicBezTo>
                <a:cubicBezTo>
                  <a:pt x="280" y="336"/>
                  <a:pt x="280" y="336"/>
                  <a:pt x="280" y="336"/>
                </a:cubicBezTo>
                <a:cubicBezTo>
                  <a:pt x="293" y="336"/>
                  <a:pt x="293" y="336"/>
                  <a:pt x="293" y="336"/>
                </a:cubicBezTo>
                <a:cubicBezTo>
                  <a:pt x="297" y="323"/>
                  <a:pt x="297" y="323"/>
                  <a:pt x="297" y="323"/>
                </a:cubicBezTo>
                <a:cubicBezTo>
                  <a:pt x="310" y="322"/>
                  <a:pt x="310" y="322"/>
                  <a:pt x="310" y="322"/>
                </a:cubicBezTo>
                <a:cubicBezTo>
                  <a:pt x="313" y="309"/>
                  <a:pt x="313" y="309"/>
                  <a:pt x="313" y="309"/>
                </a:cubicBezTo>
                <a:cubicBezTo>
                  <a:pt x="325" y="306"/>
                  <a:pt x="325" y="306"/>
                  <a:pt x="325" y="306"/>
                </a:cubicBezTo>
                <a:cubicBezTo>
                  <a:pt x="327" y="293"/>
                  <a:pt x="327" y="293"/>
                  <a:pt x="327" y="293"/>
                </a:cubicBezTo>
                <a:cubicBezTo>
                  <a:pt x="338" y="288"/>
                  <a:pt x="338" y="288"/>
                  <a:pt x="338" y="288"/>
                </a:cubicBezTo>
                <a:cubicBezTo>
                  <a:pt x="338" y="275"/>
                  <a:pt x="338" y="275"/>
                  <a:pt x="338" y="275"/>
                </a:cubicBezTo>
                <a:cubicBezTo>
                  <a:pt x="349" y="269"/>
                  <a:pt x="349" y="269"/>
                  <a:pt x="349" y="269"/>
                </a:cubicBezTo>
                <a:cubicBezTo>
                  <a:pt x="348" y="256"/>
                  <a:pt x="348" y="256"/>
                  <a:pt x="348" y="256"/>
                </a:cubicBezTo>
                <a:cubicBezTo>
                  <a:pt x="358" y="249"/>
                  <a:pt x="358" y="249"/>
                  <a:pt x="358" y="249"/>
                </a:cubicBezTo>
                <a:cubicBezTo>
                  <a:pt x="355" y="236"/>
                  <a:pt x="355" y="236"/>
                  <a:pt x="355" y="236"/>
                </a:cubicBezTo>
                <a:cubicBezTo>
                  <a:pt x="364" y="228"/>
                  <a:pt x="364" y="228"/>
                  <a:pt x="364" y="228"/>
                </a:cubicBezTo>
                <a:cubicBezTo>
                  <a:pt x="359" y="216"/>
                  <a:pt x="359" y="216"/>
                  <a:pt x="359" y="216"/>
                </a:cubicBezTo>
                <a:cubicBezTo>
                  <a:pt x="367" y="206"/>
                  <a:pt x="367" y="206"/>
                  <a:pt x="367" y="206"/>
                </a:cubicBezTo>
                <a:cubicBezTo>
                  <a:pt x="361" y="194"/>
                  <a:pt x="361" y="194"/>
                  <a:pt x="361" y="194"/>
                </a:cubicBezTo>
                <a:cubicBezTo>
                  <a:pt x="368" y="184"/>
                  <a:pt x="368" y="184"/>
                  <a:pt x="368" y="184"/>
                </a:cubicBezTo>
                <a:cubicBezTo>
                  <a:pt x="360" y="173"/>
                  <a:pt x="360" y="173"/>
                  <a:pt x="360" y="173"/>
                </a:cubicBezTo>
                <a:lnTo>
                  <a:pt x="366" y="162"/>
                </a:lnTo>
                <a:close/>
                <a:moveTo>
                  <a:pt x="362" y="151"/>
                </a:moveTo>
                <a:cubicBezTo>
                  <a:pt x="371" y="162"/>
                  <a:pt x="371" y="162"/>
                  <a:pt x="371" y="162"/>
                </a:cubicBezTo>
                <a:cubicBezTo>
                  <a:pt x="365" y="173"/>
                  <a:pt x="365" y="173"/>
                  <a:pt x="365" y="173"/>
                </a:cubicBezTo>
                <a:cubicBezTo>
                  <a:pt x="373" y="184"/>
                  <a:pt x="373" y="184"/>
                  <a:pt x="373" y="184"/>
                </a:cubicBezTo>
                <a:cubicBezTo>
                  <a:pt x="366" y="195"/>
                  <a:pt x="366" y="195"/>
                  <a:pt x="366" y="195"/>
                </a:cubicBezTo>
                <a:cubicBezTo>
                  <a:pt x="372" y="207"/>
                  <a:pt x="372" y="207"/>
                  <a:pt x="372" y="207"/>
                </a:cubicBezTo>
                <a:cubicBezTo>
                  <a:pt x="364" y="216"/>
                  <a:pt x="364" y="216"/>
                  <a:pt x="364" y="216"/>
                </a:cubicBezTo>
                <a:cubicBezTo>
                  <a:pt x="369" y="229"/>
                  <a:pt x="369" y="229"/>
                  <a:pt x="369" y="229"/>
                </a:cubicBezTo>
                <a:cubicBezTo>
                  <a:pt x="360" y="238"/>
                  <a:pt x="360" y="238"/>
                  <a:pt x="360" y="238"/>
                </a:cubicBezTo>
                <a:cubicBezTo>
                  <a:pt x="363" y="251"/>
                  <a:pt x="363" y="251"/>
                  <a:pt x="363" y="251"/>
                </a:cubicBezTo>
                <a:cubicBezTo>
                  <a:pt x="352" y="258"/>
                  <a:pt x="352" y="258"/>
                  <a:pt x="352" y="258"/>
                </a:cubicBezTo>
                <a:cubicBezTo>
                  <a:pt x="354" y="272"/>
                  <a:pt x="354" y="272"/>
                  <a:pt x="354" y="272"/>
                </a:cubicBezTo>
                <a:cubicBezTo>
                  <a:pt x="343" y="278"/>
                  <a:pt x="343" y="278"/>
                  <a:pt x="343" y="278"/>
                </a:cubicBezTo>
                <a:cubicBezTo>
                  <a:pt x="343" y="291"/>
                  <a:pt x="343" y="291"/>
                  <a:pt x="343" y="291"/>
                </a:cubicBezTo>
                <a:cubicBezTo>
                  <a:pt x="331" y="296"/>
                  <a:pt x="331" y="296"/>
                  <a:pt x="331" y="296"/>
                </a:cubicBezTo>
                <a:cubicBezTo>
                  <a:pt x="329" y="309"/>
                  <a:pt x="329" y="309"/>
                  <a:pt x="329" y="309"/>
                </a:cubicBezTo>
                <a:cubicBezTo>
                  <a:pt x="317" y="313"/>
                  <a:pt x="317" y="313"/>
                  <a:pt x="317" y="313"/>
                </a:cubicBezTo>
                <a:cubicBezTo>
                  <a:pt x="313" y="326"/>
                  <a:pt x="313" y="326"/>
                  <a:pt x="313" y="326"/>
                </a:cubicBezTo>
                <a:cubicBezTo>
                  <a:pt x="301" y="327"/>
                  <a:pt x="301" y="327"/>
                  <a:pt x="301" y="327"/>
                </a:cubicBezTo>
                <a:cubicBezTo>
                  <a:pt x="295" y="340"/>
                  <a:pt x="295" y="340"/>
                  <a:pt x="295" y="340"/>
                </a:cubicBezTo>
                <a:cubicBezTo>
                  <a:pt x="283" y="340"/>
                  <a:pt x="283" y="340"/>
                  <a:pt x="283" y="340"/>
                </a:cubicBezTo>
                <a:cubicBezTo>
                  <a:pt x="276" y="352"/>
                  <a:pt x="276" y="352"/>
                  <a:pt x="276" y="352"/>
                </a:cubicBezTo>
                <a:cubicBezTo>
                  <a:pt x="264" y="350"/>
                  <a:pt x="264" y="350"/>
                  <a:pt x="264" y="350"/>
                </a:cubicBezTo>
                <a:cubicBezTo>
                  <a:pt x="256" y="361"/>
                  <a:pt x="256" y="361"/>
                  <a:pt x="256" y="361"/>
                </a:cubicBezTo>
                <a:cubicBezTo>
                  <a:pt x="243" y="358"/>
                  <a:pt x="243" y="358"/>
                  <a:pt x="243" y="358"/>
                </a:cubicBezTo>
                <a:cubicBezTo>
                  <a:pt x="234" y="368"/>
                  <a:pt x="234" y="368"/>
                  <a:pt x="234" y="368"/>
                </a:cubicBezTo>
                <a:cubicBezTo>
                  <a:pt x="222" y="364"/>
                  <a:pt x="222" y="364"/>
                  <a:pt x="222" y="364"/>
                </a:cubicBezTo>
                <a:cubicBezTo>
                  <a:pt x="212" y="372"/>
                  <a:pt x="212" y="372"/>
                  <a:pt x="212" y="372"/>
                </a:cubicBezTo>
                <a:cubicBezTo>
                  <a:pt x="201" y="366"/>
                  <a:pt x="201" y="366"/>
                  <a:pt x="201" y="366"/>
                </a:cubicBezTo>
                <a:cubicBezTo>
                  <a:pt x="189" y="374"/>
                  <a:pt x="189" y="374"/>
                  <a:pt x="189" y="374"/>
                </a:cubicBezTo>
                <a:cubicBezTo>
                  <a:pt x="179" y="366"/>
                  <a:pt x="179" y="366"/>
                  <a:pt x="179" y="366"/>
                </a:cubicBezTo>
                <a:cubicBezTo>
                  <a:pt x="167" y="372"/>
                  <a:pt x="167" y="372"/>
                  <a:pt x="167" y="372"/>
                </a:cubicBezTo>
                <a:cubicBezTo>
                  <a:pt x="157" y="364"/>
                  <a:pt x="157" y="364"/>
                  <a:pt x="157" y="364"/>
                </a:cubicBezTo>
                <a:cubicBezTo>
                  <a:pt x="144" y="368"/>
                  <a:pt x="144" y="368"/>
                  <a:pt x="144" y="368"/>
                </a:cubicBezTo>
                <a:cubicBezTo>
                  <a:pt x="136" y="358"/>
                  <a:pt x="136" y="358"/>
                  <a:pt x="136" y="358"/>
                </a:cubicBezTo>
                <a:cubicBezTo>
                  <a:pt x="123" y="361"/>
                  <a:pt x="123" y="361"/>
                  <a:pt x="123" y="361"/>
                </a:cubicBezTo>
                <a:cubicBezTo>
                  <a:pt x="116" y="351"/>
                  <a:pt x="116" y="351"/>
                  <a:pt x="116" y="351"/>
                </a:cubicBezTo>
                <a:cubicBezTo>
                  <a:pt x="102" y="352"/>
                  <a:pt x="102" y="352"/>
                  <a:pt x="102" y="352"/>
                </a:cubicBezTo>
                <a:cubicBezTo>
                  <a:pt x="97" y="340"/>
                  <a:pt x="97" y="340"/>
                  <a:pt x="97" y="340"/>
                </a:cubicBezTo>
                <a:cubicBezTo>
                  <a:pt x="83" y="340"/>
                  <a:pt x="83" y="340"/>
                  <a:pt x="83" y="340"/>
                </a:cubicBezTo>
                <a:cubicBezTo>
                  <a:pt x="79" y="328"/>
                  <a:pt x="79" y="328"/>
                  <a:pt x="79" y="328"/>
                </a:cubicBezTo>
                <a:cubicBezTo>
                  <a:pt x="65" y="326"/>
                  <a:pt x="65" y="326"/>
                  <a:pt x="65" y="326"/>
                </a:cubicBezTo>
                <a:cubicBezTo>
                  <a:pt x="63" y="313"/>
                  <a:pt x="63" y="313"/>
                  <a:pt x="63" y="313"/>
                </a:cubicBezTo>
                <a:cubicBezTo>
                  <a:pt x="50" y="309"/>
                  <a:pt x="50" y="309"/>
                  <a:pt x="50" y="309"/>
                </a:cubicBezTo>
                <a:cubicBezTo>
                  <a:pt x="48" y="297"/>
                  <a:pt x="48" y="297"/>
                  <a:pt x="48" y="297"/>
                </a:cubicBezTo>
                <a:cubicBezTo>
                  <a:pt x="36" y="291"/>
                  <a:pt x="36" y="291"/>
                  <a:pt x="36" y="291"/>
                </a:cubicBezTo>
                <a:cubicBezTo>
                  <a:pt x="36" y="279"/>
                  <a:pt x="36" y="279"/>
                  <a:pt x="36" y="279"/>
                </a:cubicBezTo>
                <a:cubicBezTo>
                  <a:pt x="25" y="272"/>
                  <a:pt x="25" y="272"/>
                  <a:pt x="25" y="272"/>
                </a:cubicBezTo>
                <a:cubicBezTo>
                  <a:pt x="27" y="259"/>
                  <a:pt x="27" y="259"/>
                  <a:pt x="27" y="259"/>
                </a:cubicBezTo>
                <a:cubicBezTo>
                  <a:pt x="16" y="251"/>
                  <a:pt x="16" y="251"/>
                  <a:pt x="16" y="251"/>
                </a:cubicBezTo>
                <a:cubicBezTo>
                  <a:pt x="19" y="239"/>
                  <a:pt x="19" y="239"/>
                  <a:pt x="19" y="239"/>
                </a:cubicBezTo>
                <a:cubicBezTo>
                  <a:pt x="10" y="229"/>
                  <a:pt x="10" y="229"/>
                  <a:pt x="10" y="229"/>
                </a:cubicBezTo>
                <a:cubicBezTo>
                  <a:pt x="15" y="217"/>
                  <a:pt x="15" y="217"/>
                  <a:pt x="15" y="217"/>
                </a:cubicBezTo>
                <a:cubicBezTo>
                  <a:pt x="6" y="207"/>
                  <a:pt x="6" y="207"/>
                  <a:pt x="6" y="207"/>
                </a:cubicBezTo>
                <a:cubicBezTo>
                  <a:pt x="13" y="196"/>
                  <a:pt x="13" y="196"/>
                  <a:pt x="13" y="196"/>
                </a:cubicBezTo>
                <a:cubicBezTo>
                  <a:pt x="6" y="184"/>
                  <a:pt x="6" y="184"/>
                  <a:pt x="6" y="184"/>
                </a:cubicBezTo>
                <a:cubicBezTo>
                  <a:pt x="13" y="174"/>
                  <a:pt x="13" y="174"/>
                  <a:pt x="13" y="174"/>
                </a:cubicBezTo>
                <a:cubicBezTo>
                  <a:pt x="8" y="161"/>
                  <a:pt x="8" y="161"/>
                  <a:pt x="8" y="161"/>
                </a:cubicBezTo>
                <a:cubicBezTo>
                  <a:pt x="16" y="152"/>
                  <a:pt x="16" y="152"/>
                  <a:pt x="16" y="152"/>
                </a:cubicBezTo>
                <a:cubicBezTo>
                  <a:pt x="12" y="139"/>
                  <a:pt x="12" y="139"/>
                  <a:pt x="12" y="139"/>
                </a:cubicBezTo>
                <a:cubicBezTo>
                  <a:pt x="22" y="131"/>
                  <a:pt x="22" y="131"/>
                  <a:pt x="22" y="131"/>
                </a:cubicBezTo>
                <a:cubicBezTo>
                  <a:pt x="20" y="118"/>
                  <a:pt x="20" y="118"/>
                  <a:pt x="20" y="118"/>
                </a:cubicBezTo>
                <a:cubicBezTo>
                  <a:pt x="31" y="111"/>
                  <a:pt x="31" y="111"/>
                  <a:pt x="31" y="111"/>
                </a:cubicBezTo>
                <a:cubicBezTo>
                  <a:pt x="30" y="98"/>
                  <a:pt x="30" y="98"/>
                  <a:pt x="30" y="98"/>
                </a:cubicBezTo>
                <a:cubicBezTo>
                  <a:pt x="42" y="92"/>
                  <a:pt x="42" y="92"/>
                  <a:pt x="42" y="92"/>
                </a:cubicBezTo>
                <a:cubicBezTo>
                  <a:pt x="43" y="79"/>
                  <a:pt x="43" y="79"/>
                  <a:pt x="43" y="79"/>
                </a:cubicBezTo>
                <a:cubicBezTo>
                  <a:pt x="55" y="75"/>
                  <a:pt x="55" y="75"/>
                  <a:pt x="55" y="75"/>
                </a:cubicBezTo>
                <a:cubicBezTo>
                  <a:pt x="57" y="62"/>
                  <a:pt x="57" y="62"/>
                  <a:pt x="57" y="62"/>
                </a:cubicBezTo>
                <a:cubicBezTo>
                  <a:pt x="70" y="59"/>
                  <a:pt x="70" y="59"/>
                  <a:pt x="70" y="59"/>
                </a:cubicBezTo>
                <a:cubicBezTo>
                  <a:pt x="74" y="46"/>
                  <a:pt x="74" y="46"/>
                  <a:pt x="74" y="46"/>
                </a:cubicBezTo>
                <a:cubicBezTo>
                  <a:pt x="87" y="46"/>
                  <a:pt x="87" y="46"/>
                  <a:pt x="87" y="46"/>
                </a:cubicBezTo>
                <a:cubicBezTo>
                  <a:pt x="93" y="33"/>
                  <a:pt x="93" y="33"/>
                  <a:pt x="93" y="33"/>
                </a:cubicBezTo>
                <a:cubicBezTo>
                  <a:pt x="105" y="34"/>
                  <a:pt x="105" y="34"/>
                  <a:pt x="105" y="34"/>
                </a:cubicBezTo>
                <a:cubicBezTo>
                  <a:pt x="112" y="23"/>
                  <a:pt x="112" y="23"/>
                  <a:pt x="112" y="23"/>
                </a:cubicBezTo>
                <a:cubicBezTo>
                  <a:pt x="125" y="25"/>
                  <a:pt x="125" y="25"/>
                  <a:pt x="125" y="25"/>
                </a:cubicBezTo>
                <a:cubicBezTo>
                  <a:pt x="134" y="14"/>
                  <a:pt x="134" y="14"/>
                  <a:pt x="134" y="14"/>
                </a:cubicBezTo>
                <a:cubicBezTo>
                  <a:pt x="146" y="18"/>
                  <a:pt x="146" y="18"/>
                  <a:pt x="146" y="18"/>
                </a:cubicBezTo>
                <a:cubicBezTo>
                  <a:pt x="156" y="9"/>
                  <a:pt x="156" y="9"/>
                  <a:pt x="156" y="9"/>
                </a:cubicBezTo>
                <a:cubicBezTo>
                  <a:pt x="167" y="14"/>
                  <a:pt x="167" y="14"/>
                  <a:pt x="167" y="14"/>
                </a:cubicBezTo>
                <a:cubicBezTo>
                  <a:pt x="178" y="6"/>
                  <a:pt x="178" y="6"/>
                  <a:pt x="178" y="6"/>
                </a:cubicBezTo>
                <a:cubicBezTo>
                  <a:pt x="189" y="13"/>
                  <a:pt x="189" y="13"/>
                  <a:pt x="189" y="13"/>
                </a:cubicBezTo>
                <a:cubicBezTo>
                  <a:pt x="201" y="6"/>
                  <a:pt x="201" y="6"/>
                  <a:pt x="201" y="6"/>
                </a:cubicBezTo>
                <a:cubicBezTo>
                  <a:pt x="211" y="14"/>
                  <a:pt x="211" y="14"/>
                  <a:pt x="211" y="14"/>
                </a:cubicBezTo>
                <a:cubicBezTo>
                  <a:pt x="223" y="9"/>
                  <a:pt x="223" y="9"/>
                  <a:pt x="223" y="9"/>
                </a:cubicBezTo>
                <a:cubicBezTo>
                  <a:pt x="232" y="18"/>
                  <a:pt x="232" y="18"/>
                  <a:pt x="232" y="18"/>
                </a:cubicBezTo>
                <a:cubicBezTo>
                  <a:pt x="245" y="14"/>
                  <a:pt x="245" y="14"/>
                  <a:pt x="245" y="14"/>
                </a:cubicBezTo>
                <a:cubicBezTo>
                  <a:pt x="253" y="25"/>
                  <a:pt x="253" y="25"/>
                  <a:pt x="253" y="25"/>
                </a:cubicBezTo>
                <a:cubicBezTo>
                  <a:pt x="266" y="23"/>
                  <a:pt x="266" y="23"/>
                  <a:pt x="266" y="23"/>
                </a:cubicBezTo>
                <a:cubicBezTo>
                  <a:pt x="273" y="34"/>
                  <a:pt x="273" y="34"/>
                  <a:pt x="273" y="34"/>
                </a:cubicBezTo>
                <a:cubicBezTo>
                  <a:pt x="286" y="33"/>
                  <a:pt x="286" y="33"/>
                  <a:pt x="286" y="33"/>
                </a:cubicBezTo>
                <a:cubicBezTo>
                  <a:pt x="291" y="45"/>
                  <a:pt x="291" y="45"/>
                  <a:pt x="291" y="45"/>
                </a:cubicBezTo>
                <a:cubicBezTo>
                  <a:pt x="305" y="46"/>
                  <a:pt x="305" y="46"/>
                  <a:pt x="305" y="46"/>
                </a:cubicBezTo>
                <a:cubicBezTo>
                  <a:pt x="308" y="59"/>
                  <a:pt x="308" y="59"/>
                  <a:pt x="308" y="59"/>
                </a:cubicBezTo>
                <a:cubicBezTo>
                  <a:pt x="321" y="62"/>
                  <a:pt x="321" y="62"/>
                  <a:pt x="321" y="62"/>
                </a:cubicBezTo>
                <a:cubicBezTo>
                  <a:pt x="323" y="74"/>
                  <a:pt x="323" y="74"/>
                  <a:pt x="323" y="74"/>
                </a:cubicBezTo>
                <a:cubicBezTo>
                  <a:pt x="336" y="79"/>
                  <a:pt x="336" y="79"/>
                  <a:pt x="336" y="79"/>
                </a:cubicBezTo>
                <a:cubicBezTo>
                  <a:pt x="336" y="92"/>
                  <a:pt x="336" y="92"/>
                  <a:pt x="336" y="92"/>
                </a:cubicBezTo>
                <a:cubicBezTo>
                  <a:pt x="349" y="98"/>
                  <a:pt x="349" y="98"/>
                  <a:pt x="349" y="98"/>
                </a:cubicBezTo>
                <a:cubicBezTo>
                  <a:pt x="347" y="110"/>
                  <a:pt x="347" y="110"/>
                  <a:pt x="347" y="110"/>
                </a:cubicBezTo>
                <a:cubicBezTo>
                  <a:pt x="359" y="118"/>
                  <a:pt x="359" y="118"/>
                  <a:pt x="359" y="118"/>
                </a:cubicBezTo>
                <a:cubicBezTo>
                  <a:pt x="356" y="131"/>
                  <a:pt x="356" y="131"/>
                  <a:pt x="356" y="131"/>
                </a:cubicBezTo>
                <a:cubicBezTo>
                  <a:pt x="366" y="139"/>
                  <a:pt x="366" y="139"/>
                  <a:pt x="366" y="139"/>
                </a:cubicBezTo>
                <a:lnTo>
                  <a:pt x="362" y="151"/>
                </a:lnTo>
                <a:close/>
                <a:moveTo>
                  <a:pt x="379" y="190"/>
                </a:moveTo>
                <a:cubicBezTo>
                  <a:pt x="379" y="85"/>
                  <a:pt x="294" y="0"/>
                  <a:pt x="189" y="0"/>
                </a:cubicBezTo>
                <a:cubicBezTo>
                  <a:pt x="85" y="0"/>
                  <a:pt x="0" y="85"/>
                  <a:pt x="0" y="190"/>
                </a:cubicBezTo>
                <a:cubicBezTo>
                  <a:pt x="0" y="295"/>
                  <a:pt x="85" y="379"/>
                  <a:pt x="189" y="379"/>
                </a:cubicBezTo>
                <a:cubicBezTo>
                  <a:pt x="294" y="379"/>
                  <a:pt x="379" y="295"/>
                  <a:pt x="379" y="190"/>
                </a:cubicBezTo>
              </a:path>
            </a:pathLst>
          </a:custGeom>
          <a:solidFill>
            <a:schemeClr val="tx1">
              <a:lumMod val="50000"/>
              <a:lumOff val="50000"/>
              <a:alpha val="30000"/>
            </a:schemeClr>
          </a:solidFill>
          <a:ln>
            <a:noFill/>
          </a:ln>
        </p:spPr>
        <p:txBody>
          <a:bodyPr vert="horz" wrap="square" lIns="91440" tIns="45720" rIns="91440" bIns="45720" numCol="1" anchor="t" anchorCtr="0" compatLnSpc="1"/>
          <a:lstStyle/>
          <a:p>
            <a:endParaRPr lang="zh-CN" altLang="en-US" sz="1800"/>
          </a:p>
        </p:txBody>
      </p:sp>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pPr/>
              <a:t>2024/9/12</a:t>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9240989"/>
      </p:ext>
    </p:extLst>
  </p:cSld>
  <p:clrMap bg1="lt1" tx1="dk1" bg2="lt2" tx2="dk2" accent1="accent1" accent2="accent2" accent3="accent3" accent4="accent4" accent5="accent5" accent6="accent6" hlink="hlink" folHlink="folHlink"/>
  <p:sldLayoutIdLst>
    <p:sldLayoutId id="2147483665" r:id="rId1"/>
    <p:sldLayoutId id="2147483666"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itchFamily="34" charset="-122"/>
          <a:ea typeface="微软雅黑" pitchFamily="34" charset="-122"/>
          <a:cs typeface="+mj-cs"/>
        </a:defRPr>
      </a:lvl1pPr>
      <a:lvl2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2pPr>
      <a:lvl3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3pPr>
      <a:lvl4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4pPr>
      <a:lvl5pPr algn="ctr" rtl="0" eaLnBrk="0" fontAlgn="base" hangingPunct="0">
        <a:spcBef>
          <a:spcPct val="0"/>
        </a:spcBef>
        <a:spcAft>
          <a:spcPct val="0"/>
        </a:spcAft>
        <a:defRPr sz="4400" b="1">
          <a:solidFill>
            <a:schemeClr val="tx2"/>
          </a:solidFill>
          <a:latin typeface="微软雅黑" pitchFamily="34" charset="-122"/>
          <a:ea typeface="微软雅黑" pitchFamily="34" charset="-122"/>
        </a:defRPr>
      </a:lvl5pPr>
      <a:lvl6pPr marL="457189" algn="ctr" rtl="0" fontAlgn="base">
        <a:spcBef>
          <a:spcPct val="0"/>
        </a:spcBef>
        <a:spcAft>
          <a:spcPct val="0"/>
        </a:spcAft>
        <a:defRPr sz="4400">
          <a:solidFill>
            <a:schemeClr val="tx2"/>
          </a:solidFill>
          <a:latin typeface="Arial" charset="0"/>
          <a:ea typeface="宋体" pitchFamily="2" charset="-122"/>
        </a:defRPr>
      </a:lvl6pPr>
      <a:lvl7pPr marL="914377" algn="ctr" rtl="0" fontAlgn="base">
        <a:spcBef>
          <a:spcPct val="0"/>
        </a:spcBef>
        <a:spcAft>
          <a:spcPct val="0"/>
        </a:spcAft>
        <a:defRPr sz="4400">
          <a:solidFill>
            <a:schemeClr val="tx2"/>
          </a:solidFill>
          <a:latin typeface="Arial" charset="0"/>
          <a:ea typeface="宋体" pitchFamily="2" charset="-122"/>
        </a:defRPr>
      </a:lvl7pPr>
      <a:lvl8pPr marL="1371566" algn="ctr" rtl="0" fontAlgn="base">
        <a:spcBef>
          <a:spcPct val="0"/>
        </a:spcBef>
        <a:spcAft>
          <a:spcPct val="0"/>
        </a:spcAft>
        <a:defRPr sz="4400">
          <a:solidFill>
            <a:schemeClr val="tx2"/>
          </a:solidFill>
          <a:latin typeface="Arial" charset="0"/>
          <a:ea typeface="宋体" pitchFamily="2" charset="-122"/>
        </a:defRPr>
      </a:lvl8pPr>
      <a:lvl9pPr marL="1828754" algn="ctr" rtl="0" fontAlgn="base">
        <a:spcBef>
          <a:spcPct val="0"/>
        </a:spcBef>
        <a:spcAft>
          <a:spcPct val="0"/>
        </a:spcAft>
        <a:defRPr sz="4400">
          <a:solidFill>
            <a:schemeClr val="tx2"/>
          </a:solidFill>
          <a:latin typeface="Arial" charset="0"/>
          <a:ea typeface="宋体" pitchFamily="2" charset="-122"/>
        </a:defRPr>
      </a:lvl9pPr>
    </p:titleStyle>
    <p:bodyStyle>
      <a:lvl1pPr marL="342891" indent="-342891" algn="l" rtl="0" eaLnBrk="0" fontAlgn="base" hangingPunct="0">
        <a:spcBef>
          <a:spcPct val="20000"/>
        </a:spcBef>
        <a:spcAft>
          <a:spcPct val="0"/>
        </a:spcAft>
        <a:buChar char="•"/>
        <a:defRPr sz="3200" b="1">
          <a:solidFill>
            <a:srgbClr val="002060"/>
          </a:solidFill>
          <a:latin typeface="微软雅黑" pitchFamily="34" charset="-122"/>
          <a:ea typeface="微软雅黑" pitchFamily="34" charset="-122"/>
          <a:cs typeface="+mn-cs"/>
        </a:defRPr>
      </a:lvl1pPr>
      <a:lvl2pPr marL="742932" indent="-285744" algn="l" rtl="0" eaLnBrk="0" fontAlgn="base" hangingPunct="0">
        <a:spcBef>
          <a:spcPct val="20000"/>
        </a:spcBef>
        <a:spcAft>
          <a:spcPct val="0"/>
        </a:spcAft>
        <a:buChar char="–"/>
        <a:defRPr sz="2800" b="1">
          <a:solidFill>
            <a:srgbClr val="002060"/>
          </a:solidFill>
          <a:latin typeface="微软雅黑" pitchFamily="34" charset="-122"/>
          <a:ea typeface="微软雅黑" pitchFamily="34" charset="-122"/>
        </a:defRPr>
      </a:lvl2pPr>
      <a:lvl3pPr marL="1142971" indent="-228594" algn="l" rtl="0" eaLnBrk="0" fontAlgn="base" hangingPunct="0">
        <a:spcBef>
          <a:spcPct val="20000"/>
        </a:spcBef>
        <a:spcAft>
          <a:spcPct val="0"/>
        </a:spcAft>
        <a:buChar char="•"/>
        <a:defRPr sz="2400" b="1">
          <a:solidFill>
            <a:srgbClr val="002060"/>
          </a:solidFill>
          <a:latin typeface="微软雅黑" pitchFamily="34" charset="-122"/>
          <a:ea typeface="微软雅黑" pitchFamily="34" charset="-122"/>
        </a:defRPr>
      </a:lvl3pPr>
      <a:lvl4pPr marL="1600160"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4pPr>
      <a:lvl5pPr marL="2057349" indent="-228594" algn="l" rtl="0" eaLnBrk="0" fontAlgn="base" hangingPunct="0">
        <a:spcBef>
          <a:spcPct val="20000"/>
        </a:spcBef>
        <a:spcAft>
          <a:spcPct val="0"/>
        </a:spcAft>
        <a:buChar char="»"/>
        <a:defRPr sz="2000" b="1">
          <a:solidFill>
            <a:srgbClr val="002060"/>
          </a:solidFill>
          <a:latin typeface="微软雅黑" pitchFamily="34" charset="-122"/>
          <a:ea typeface="微软雅黑" pitchFamily="34" charset="-122"/>
        </a:defRPr>
      </a:lvl5pPr>
      <a:lvl6pPr marL="2514537" indent="-228594" algn="l" rtl="0" fontAlgn="base">
        <a:spcBef>
          <a:spcPct val="20000"/>
        </a:spcBef>
        <a:spcAft>
          <a:spcPct val="0"/>
        </a:spcAft>
        <a:buChar char="»"/>
        <a:defRPr sz="2000">
          <a:solidFill>
            <a:schemeClr val="tx1"/>
          </a:solidFill>
          <a:latin typeface="+mn-lt"/>
          <a:ea typeface="+mn-ea"/>
        </a:defRPr>
      </a:lvl6pPr>
      <a:lvl7pPr marL="2971726" indent="-228594" algn="l" rtl="0" fontAlgn="base">
        <a:spcBef>
          <a:spcPct val="20000"/>
        </a:spcBef>
        <a:spcAft>
          <a:spcPct val="0"/>
        </a:spcAft>
        <a:buChar char="»"/>
        <a:defRPr sz="2000">
          <a:solidFill>
            <a:schemeClr val="tx1"/>
          </a:solidFill>
          <a:latin typeface="+mn-lt"/>
          <a:ea typeface="+mn-ea"/>
        </a:defRPr>
      </a:lvl7pPr>
      <a:lvl8pPr marL="3428914" indent="-228594" algn="l" rtl="0" fontAlgn="base">
        <a:spcBef>
          <a:spcPct val="20000"/>
        </a:spcBef>
        <a:spcAft>
          <a:spcPct val="0"/>
        </a:spcAft>
        <a:buChar char="»"/>
        <a:defRPr sz="2000">
          <a:solidFill>
            <a:schemeClr val="tx1"/>
          </a:solidFill>
          <a:latin typeface="+mn-lt"/>
          <a:ea typeface="+mn-ea"/>
        </a:defRPr>
      </a:lvl8pPr>
      <a:lvl9pPr marL="3886103" indent="-228594"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18.png"/><Relationship Id="rId4" Type="http://schemas.openxmlformats.org/officeDocument/2006/relationships/hyperlink" Target="&#25945;&#23398;&#20869;&#23481;&#31034;&#24847;&#22270;.ppt"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23.png"/><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8"/>
          <p:cNvCxnSpPr/>
          <p:nvPr>
            <p:custDataLst>
              <p:tags r:id="rId1"/>
            </p:custDataLst>
          </p:nvPr>
        </p:nvCxnSpPr>
        <p:spPr>
          <a:xfrm>
            <a:off x="3142346" y="3039997"/>
            <a:ext cx="58855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PA_矩形 15"/>
          <p:cNvSpPr/>
          <p:nvPr>
            <p:custDataLst>
              <p:tags r:id="rId2"/>
            </p:custDataLst>
          </p:nvPr>
        </p:nvSpPr>
        <p:spPr>
          <a:xfrm>
            <a:off x="5065418" y="2985997"/>
            <a:ext cx="2052084" cy="108000"/>
          </a:xfrm>
          <a:prstGeom prst="rect">
            <a:avLst/>
          </a:prstGeom>
          <a:solidFill>
            <a:srgbClr val="007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kern="0">
              <a:solidFill>
                <a:schemeClr val="tx1">
                  <a:lumMod val="85000"/>
                  <a:lumOff val="15000"/>
                </a:schemeClr>
              </a:solidFill>
            </a:endParaRPr>
          </a:p>
        </p:txBody>
      </p:sp>
      <p:sp>
        <p:nvSpPr>
          <p:cNvPr id="2" name="文本框 1">
            <a:extLst>
              <a:ext uri="{FF2B5EF4-FFF2-40B4-BE49-F238E27FC236}">
                <a16:creationId xmlns:a16="http://schemas.microsoft.com/office/drawing/2014/main" id="{24ECCE41-6E8E-4A88-A4E2-0BBC1810B09C}"/>
              </a:ext>
            </a:extLst>
          </p:cNvPr>
          <p:cNvSpPr txBox="1"/>
          <p:nvPr/>
        </p:nvSpPr>
        <p:spPr>
          <a:xfrm>
            <a:off x="1421707" y="3230096"/>
            <a:ext cx="9355887" cy="646331"/>
          </a:xfrm>
          <a:prstGeom prst="rect">
            <a:avLst/>
          </a:prstGeom>
          <a:noFill/>
        </p:spPr>
        <p:txBody>
          <a:bodyPr wrap="square" rtlCol="0">
            <a:spAutoFit/>
          </a:bodyPr>
          <a:lstStyle/>
          <a:p>
            <a:pPr algn="ctr"/>
            <a:r>
              <a:rPr lang="en-US" altLang="zh-CN" sz="3600" dirty="0">
                <a:latin typeface="微软雅黑" panose="020B0503020204020204" pitchFamily="34" charset="-122"/>
                <a:ea typeface="微软雅黑" panose="020B0503020204020204" pitchFamily="34" charset="-122"/>
              </a:rPr>
              <a:t>Computer Organization and Architecture</a:t>
            </a:r>
            <a:endParaRPr lang="zh-CN" altLang="en-US" sz="3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9A6EBC09-B6DC-4838-9B01-DC73BDC5D7A2}"/>
              </a:ext>
            </a:extLst>
          </p:cNvPr>
          <p:cNvSpPr txBox="1"/>
          <p:nvPr/>
        </p:nvSpPr>
        <p:spPr>
          <a:xfrm>
            <a:off x="1053296" y="1937013"/>
            <a:ext cx="10116273" cy="769441"/>
          </a:xfrm>
          <a:prstGeom prst="rect">
            <a:avLst/>
          </a:prstGeom>
          <a:noFill/>
        </p:spPr>
        <p:txBody>
          <a:bodyPr wrap="square" rtlCol="0">
            <a:spAutoFit/>
          </a:bodyPr>
          <a:lstStyle/>
          <a:p>
            <a:pPr algn="ctr"/>
            <a:r>
              <a:rPr lang="zh-CN" altLang="en-US" sz="4400" dirty="0">
                <a:latin typeface="微软雅黑" panose="020B0503020204020204" pitchFamily="34" charset="-122"/>
                <a:ea typeface="微软雅黑" panose="020B0503020204020204" pitchFamily="34" charset="-122"/>
              </a:rPr>
              <a:t>计算机组成与体系结构</a:t>
            </a:r>
          </a:p>
        </p:txBody>
      </p:sp>
      <p:sp>
        <p:nvSpPr>
          <p:cNvPr id="18" name="文本框 17">
            <a:extLst>
              <a:ext uri="{FF2B5EF4-FFF2-40B4-BE49-F238E27FC236}">
                <a16:creationId xmlns:a16="http://schemas.microsoft.com/office/drawing/2014/main" id="{C17D95BD-3579-43D3-97AA-DC2EB15805F1}"/>
              </a:ext>
            </a:extLst>
          </p:cNvPr>
          <p:cNvSpPr txBox="1"/>
          <p:nvPr/>
        </p:nvSpPr>
        <p:spPr>
          <a:xfrm>
            <a:off x="2709151" y="4580757"/>
            <a:ext cx="6804561" cy="1200329"/>
          </a:xfrm>
          <a:prstGeom prst="rect">
            <a:avLst/>
          </a:prstGeom>
          <a:noFill/>
        </p:spPr>
        <p:txBody>
          <a:bodyPr wrap="square" rtlCol="0">
            <a:spAutoFit/>
          </a:bodyPr>
          <a:lstStyle/>
          <a:p>
            <a:pPr algn="ctr"/>
            <a:r>
              <a:rPr lang="zh-CN" altLang="en-US" sz="3600" dirty="0">
                <a:latin typeface="微软雅黑" panose="020B0503020204020204" pitchFamily="34" charset="-122"/>
                <a:ea typeface="微软雅黑" panose="020B0503020204020204" pitchFamily="34" charset="-122"/>
              </a:rPr>
              <a:t>天津大学智能与计算学部</a:t>
            </a:r>
            <a:endParaRPr lang="en-US" altLang="zh-CN" sz="3600" dirty="0">
              <a:latin typeface="微软雅黑" panose="020B0503020204020204" pitchFamily="34" charset="-122"/>
              <a:ea typeface="微软雅黑" panose="020B0503020204020204" pitchFamily="34" charset="-122"/>
            </a:endParaRPr>
          </a:p>
          <a:p>
            <a:pPr algn="ctr"/>
            <a:r>
              <a:rPr lang="zh-CN" altLang="en-US" sz="3600" dirty="0">
                <a:latin typeface="微软雅黑" panose="020B0503020204020204" pitchFamily="34" charset="-122"/>
                <a:ea typeface="微软雅黑" panose="020B0503020204020204" pitchFamily="34" charset="-122"/>
              </a:rPr>
              <a:t>计算机科学与技术学院</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6834333" cy="718321"/>
            <a:chOff x="635243" y="278221"/>
            <a:chExt cx="6834333"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3" y="688764"/>
              <a:ext cx="683433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Difference between Computer Architecture and Organization</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592982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计算机体系结构和计算机组成的区别</a:t>
              </a:r>
            </a:p>
          </p:txBody>
        </p:sp>
      </p:grpSp>
      <p:sp>
        <p:nvSpPr>
          <p:cNvPr id="2" name="矩形 1">
            <a:extLst>
              <a:ext uri="{FF2B5EF4-FFF2-40B4-BE49-F238E27FC236}">
                <a16:creationId xmlns:a16="http://schemas.microsoft.com/office/drawing/2014/main" id="{0C9E2503-77F2-4847-8F67-A5B5100EF42C}"/>
              </a:ext>
            </a:extLst>
          </p:cNvPr>
          <p:cNvSpPr/>
          <p:nvPr/>
        </p:nvSpPr>
        <p:spPr>
          <a:xfrm>
            <a:off x="1068779" y="1307850"/>
            <a:ext cx="10058400" cy="4853701"/>
          </a:xfrm>
          <a:prstGeom prst="rect">
            <a:avLst/>
          </a:prstGeom>
          <a:ln>
            <a:solidFill>
              <a:schemeClr val="accent1"/>
            </a:solidFill>
          </a:ln>
        </p:spPr>
        <p:txBody>
          <a:bodyPr wrap="square" lIns="72000" rIns="72000">
            <a:spAutoFit/>
          </a:bodyPr>
          <a:lstStyle/>
          <a:p>
            <a:pPr marL="342900" indent="-342900" algn="just">
              <a:lnSpc>
                <a:spcPct val="150000"/>
              </a:lnSpc>
              <a:spcBef>
                <a:spcPts val="1200"/>
              </a:spcBef>
              <a:spcAft>
                <a:spcPts val="1200"/>
              </a:spcAft>
              <a:buClr>
                <a:srgbClr val="FF0066"/>
              </a:buClr>
              <a:buFont typeface="Wingdings" panose="05000000000000000000" pitchFamily="2" charset="2"/>
              <a:buChar char="p"/>
            </a:pP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 计算机体系结构</a:t>
            </a:r>
            <a:r>
              <a:rPr lang="zh-CN" altLang="en-US" sz="2600" dirty="0">
                <a:latin typeface="微软雅黑" panose="020B0503020204020204" pitchFamily="34" charset="-122"/>
                <a:ea typeface="微软雅黑" panose="020B0503020204020204" pitchFamily="34" charset="-122"/>
                <a:cs typeface="+mn-ea"/>
                <a:sym typeface="+mn-lt"/>
              </a:rPr>
              <a:t>：那些对程序员可见的系统属性（</a:t>
            </a:r>
            <a:r>
              <a:rPr lang="en-US" altLang="zh-CN" sz="2600" dirty="0">
                <a:latin typeface="微软雅黑" panose="020B0503020204020204" pitchFamily="34" charset="-122"/>
                <a:ea typeface="微软雅黑" panose="020B0503020204020204" pitchFamily="34" charset="-122"/>
                <a:cs typeface="+mn-ea"/>
                <a:sym typeface="+mn-lt"/>
              </a:rPr>
              <a:t>ISA</a:t>
            </a:r>
            <a:r>
              <a:rPr lang="zh-CN" altLang="en-US" sz="2600" dirty="0">
                <a:latin typeface="微软雅黑" panose="020B0503020204020204" pitchFamily="34" charset="-122"/>
                <a:ea typeface="微软雅黑" panose="020B0503020204020204" pitchFamily="34" charset="-122"/>
                <a:cs typeface="+mn-ea"/>
                <a:sym typeface="+mn-lt"/>
              </a:rPr>
              <a:t>所涉及的所有内容），这些属性直接影响到程序的逻辑执行</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1200"/>
              </a:spcBef>
              <a:spcAft>
                <a:spcPts val="1200"/>
              </a:spcAft>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 </a:t>
            </a: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计算机组成</a:t>
            </a:r>
            <a:r>
              <a:rPr lang="zh-CN" altLang="en-US" sz="2600" dirty="0">
                <a:latin typeface="微软雅黑" panose="020B0503020204020204" pitchFamily="34" charset="-122"/>
                <a:ea typeface="微软雅黑" panose="020B0503020204020204" pitchFamily="34" charset="-122"/>
                <a:cs typeface="+mn-ea"/>
                <a:sym typeface="+mn-lt"/>
              </a:rPr>
              <a:t>：计算机体系结构的逻辑实现（</a:t>
            </a:r>
            <a:r>
              <a:rPr lang="en-US" altLang="zh-CN" sz="2600" dirty="0">
                <a:latin typeface="微软雅黑" panose="020B0503020204020204" pitchFamily="34" charset="-122"/>
                <a:ea typeface="微软雅黑" panose="020B0503020204020204" pitchFamily="34" charset="-122"/>
                <a:cs typeface="+mn-ea"/>
                <a:sym typeface="+mn-lt"/>
              </a:rPr>
              <a:t>micro-architecture</a:t>
            </a:r>
            <a:r>
              <a:rPr lang="zh-CN" altLang="en-US" sz="2600" dirty="0">
                <a:latin typeface="微软雅黑" panose="020B0503020204020204" pitchFamily="34" charset="-122"/>
                <a:ea typeface="微软雅黑" panose="020B0503020204020204" pitchFamily="34" charset="-122"/>
                <a:cs typeface="+mn-ea"/>
                <a:sym typeface="+mn-lt"/>
              </a:rPr>
              <a:t>）</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1200"/>
              </a:spcBef>
              <a:spcAft>
                <a:spcPts val="1200"/>
              </a:spcAft>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 </a:t>
            </a: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计算机实现</a:t>
            </a:r>
            <a:r>
              <a:rPr lang="zh-CN" altLang="en-US" sz="2600" dirty="0">
                <a:latin typeface="微软雅黑" panose="020B0503020204020204" pitchFamily="34" charset="-122"/>
                <a:ea typeface="微软雅黑" panose="020B0503020204020204" pitchFamily="34" charset="-122"/>
                <a:cs typeface="+mn-ea"/>
                <a:sym typeface="+mn-lt"/>
              </a:rPr>
              <a:t>：计算机组成的物理实现</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1200"/>
              </a:spcBef>
              <a:spcAft>
                <a:spcPts val="1200"/>
              </a:spcAft>
              <a:buClr>
                <a:srgbClr val="FF0066"/>
              </a:buClr>
              <a:buFont typeface="Wingdings" panose="05000000000000000000" pitchFamily="2" charset="2"/>
              <a:buChar char="p"/>
            </a:pPr>
            <a:r>
              <a:rPr lang="en-US" altLang="zh-CN" sz="2600" dirty="0">
                <a:latin typeface="微软雅黑" panose="020B0503020204020204" pitchFamily="34" charset="-122"/>
                <a:ea typeface="微软雅黑" panose="020B0503020204020204" pitchFamily="34" charset="-122"/>
                <a:cs typeface="+mn-ea"/>
                <a:sym typeface="+mn-lt"/>
              </a:rPr>
              <a:t> </a:t>
            </a:r>
            <a:r>
              <a:rPr lang="zh-CN" altLang="en-US" sz="2600" dirty="0">
                <a:latin typeface="微软雅黑" panose="020B0503020204020204" pitchFamily="34" charset="-122"/>
                <a:ea typeface="微软雅黑" panose="020B0503020204020204" pitchFamily="34" charset="-122"/>
                <a:cs typeface="+mn-ea"/>
                <a:sym typeface="+mn-lt"/>
              </a:rPr>
              <a:t>计算机体系结构 </a:t>
            </a:r>
            <a:r>
              <a:rPr lang="en-US" altLang="zh-CN" sz="2600" dirty="0">
                <a:latin typeface="微软雅黑" panose="020B0503020204020204" pitchFamily="34" charset="-122"/>
                <a:ea typeface="微软雅黑" panose="020B0503020204020204" pitchFamily="34" charset="-122"/>
                <a:cs typeface="+mn-ea"/>
                <a:sym typeface="+mn-lt"/>
              </a:rPr>
              <a:t>= ISA + </a:t>
            </a:r>
            <a:r>
              <a:rPr lang="zh-CN" altLang="en-US" sz="2600" dirty="0">
                <a:latin typeface="微软雅黑" panose="020B0503020204020204" pitchFamily="34" charset="-122"/>
                <a:ea typeface="微软雅黑" panose="020B0503020204020204" pitchFamily="34" charset="-122"/>
                <a:cs typeface="+mn-ea"/>
                <a:sym typeface="+mn-lt"/>
              </a:rPr>
              <a:t>组成 </a:t>
            </a:r>
            <a:r>
              <a:rPr lang="en-US" altLang="zh-CN" sz="2600" dirty="0">
                <a:latin typeface="微软雅黑" panose="020B0503020204020204" pitchFamily="34" charset="-122"/>
                <a:ea typeface="微软雅黑" panose="020B0503020204020204" pitchFamily="34" charset="-122"/>
                <a:cs typeface="+mn-ea"/>
                <a:sym typeface="+mn-lt"/>
              </a:rPr>
              <a:t>+ </a:t>
            </a:r>
            <a:r>
              <a:rPr lang="zh-CN" altLang="en-US" sz="2600" dirty="0">
                <a:latin typeface="微软雅黑" panose="020B0503020204020204" pitchFamily="34" charset="-122"/>
                <a:ea typeface="微软雅黑" panose="020B0503020204020204" pitchFamily="34" charset="-122"/>
                <a:cs typeface="+mn-ea"/>
                <a:sym typeface="+mn-lt"/>
              </a:rPr>
              <a:t>实现</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1200"/>
              </a:spcBef>
              <a:spcAft>
                <a:spcPts val="1200"/>
              </a:spcAft>
              <a:buClr>
                <a:srgbClr val="FF0066"/>
              </a:buClr>
              <a:buFont typeface="Wingdings" panose="05000000000000000000" pitchFamily="2" charset="2"/>
              <a:buChar char="p"/>
            </a:pPr>
            <a:r>
              <a:rPr lang="en-US" altLang="zh-CN" sz="2600" dirty="0">
                <a:latin typeface="微软雅黑" panose="020B0503020204020204" pitchFamily="34" charset="-122"/>
                <a:ea typeface="微软雅黑" panose="020B0503020204020204" pitchFamily="34" charset="-122"/>
                <a:cs typeface="+mn-ea"/>
                <a:sym typeface="+mn-lt"/>
              </a:rPr>
              <a:t> </a:t>
            </a:r>
            <a:r>
              <a:rPr lang="zh-CN" altLang="en-US" sz="2600" dirty="0">
                <a:latin typeface="微软雅黑" panose="020B0503020204020204" pitchFamily="34" charset="-122"/>
                <a:ea typeface="微软雅黑" panose="020B0503020204020204" pitchFamily="34" charset="-122"/>
                <a:cs typeface="+mn-ea"/>
                <a:sym typeface="+mn-lt"/>
              </a:rPr>
              <a:t>体系结构：软件 </a:t>
            </a:r>
            <a:r>
              <a:rPr lang="en-US" altLang="zh-CN" sz="2600" dirty="0">
                <a:latin typeface="微软雅黑" panose="020B0503020204020204" pitchFamily="34" charset="-122"/>
                <a:ea typeface="微软雅黑" panose="020B0503020204020204" pitchFamily="34" charset="-122"/>
                <a:cs typeface="+mn-ea"/>
                <a:sym typeface="+mn-lt"/>
              </a:rPr>
              <a:t>+ </a:t>
            </a:r>
            <a:r>
              <a:rPr lang="zh-CN" altLang="en-US" sz="2600" dirty="0">
                <a:latin typeface="微软雅黑" panose="020B0503020204020204" pitchFamily="34" charset="-122"/>
                <a:ea typeface="微软雅黑" panose="020B0503020204020204" pitchFamily="34" charset="-122"/>
                <a:cs typeface="+mn-ea"/>
                <a:sym typeface="+mn-lt"/>
              </a:rPr>
              <a:t>硬件；组成和实现：硬件部分</a:t>
            </a:r>
          </a:p>
        </p:txBody>
      </p:sp>
    </p:spTree>
    <p:extLst>
      <p:ext uri="{BB962C8B-B14F-4D97-AF65-F5344CB8AC3E}">
        <p14:creationId xmlns:p14="http://schemas.microsoft.com/office/powerpoint/2010/main" val="357317130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Effect transition="in" filter="blinds(horizontal)">
                                      <p:cBhvr>
                                        <p:cTn id="12"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6834333" cy="718321"/>
            <a:chOff x="635243" y="278221"/>
            <a:chExt cx="6834333"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3" y="688764"/>
              <a:ext cx="683433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Difference between Computer Architecture and Organization</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5929828" cy="523219"/>
            </a:xfrm>
            <a:prstGeom prst="rect">
              <a:avLst/>
            </a:prstGeom>
          </p:spPr>
          <p:txBody>
            <a:bodyPr wrap="none">
              <a:spAutoFit/>
            </a:bodyPr>
            <a:lstStyle/>
            <a:p>
              <a:r>
                <a:rPr lang="zh-CN" altLang="en-US" sz="2800" b="1" dirty="0">
                  <a:solidFill>
                    <a:schemeClr val="tx1">
                      <a:lumMod val="85000"/>
                      <a:lumOff val="15000"/>
                    </a:schemeClr>
                  </a:solidFill>
                  <a:latin typeface="等线" panose="02010600030101010101" pitchFamily="2" charset="-122"/>
                  <a:ea typeface="等线" panose="02010600030101010101" pitchFamily="2" charset="-122"/>
                </a:rPr>
                <a:t>计算机体系结构和计算机组成的区别</a:t>
              </a:r>
            </a:p>
          </p:txBody>
        </p:sp>
      </p:grpSp>
      <p:sp>
        <p:nvSpPr>
          <p:cNvPr id="2" name="矩形 1">
            <a:extLst>
              <a:ext uri="{FF2B5EF4-FFF2-40B4-BE49-F238E27FC236}">
                <a16:creationId xmlns:a16="http://schemas.microsoft.com/office/drawing/2014/main" id="{0C9E2503-77F2-4847-8F67-A5B5100EF42C}"/>
              </a:ext>
            </a:extLst>
          </p:cNvPr>
          <p:cNvSpPr/>
          <p:nvPr/>
        </p:nvSpPr>
        <p:spPr>
          <a:xfrm>
            <a:off x="1068779" y="1592858"/>
            <a:ext cx="10058400" cy="3022430"/>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 计算机体系结构</a:t>
            </a:r>
            <a:r>
              <a:rPr lang="zh-CN" altLang="en-US" sz="2600" dirty="0">
                <a:latin typeface="微软雅黑" panose="020B0503020204020204" pitchFamily="34" charset="-122"/>
                <a:ea typeface="微软雅黑" panose="020B0503020204020204" pitchFamily="34" charset="-122"/>
                <a:cs typeface="+mn-ea"/>
                <a:sym typeface="+mn-lt"/>
              </a:rPr>
              <a:t>：</a:t>
            </a:r>
            <a:r>
              <a:rPr lang="en-US" altLang="zh-CN" sz="2600" dirty="0">
                <a:latin typeface="微软雅黑" panose="020B0503020204020204" pitchFamily="34" charset="-122"/>
                <a:ea typeface="微软雅黑" panose="020B0503020204020204" pitchFamily="34" charset="-122"/>
                <a:cs typeface="+mn-ea"/>
                <a:sym typeface="+mn-lt"/>
              </a:rPr>
              <a:t>CPU</a:t>
            </a:r>
            <a:r>
              <a:rPr lang="zh-CN" altLang="en-US" sz="2600" dirty="0">
                <a:latin typeface="微软雅黑" panose="020B0503020204020204" pitchFamily="34" charset="-122"/>
                <a:ea typeface="微软雅黑" panose="020B0503020204020204" pitchFamily="34" charset="-122"/>
                <a:cs typeface="+mn-ea"/>
                <a:sym typeface="+mn-lt"/>
              </a:rPr>
              <a:t>是否某种指令？</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 </a:t>
            </a: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计算机组成</a:t>
            </a:r>
            <a:r>
              <a:rPr lang="zh-CN" altLang="en-US" sz="2600" dirty="0">
                <a:latin typeface="微软雅黑" panose="020B0503020204020204" pitchFamily="34" charset="-122"/>
                <a:ea typeface="微软雅黑" panose="020B0503020204020204" pitchFamily="34" charset="-122"/>
                <a:cs typeface="+mn-ea"/>
                <a:sym typeface="+mn-lt"/>
              </a:rPr>
              <a:t>：</a:t>
            </a:r>
            <a:r>
              <a:rPr lang="en-US" altLang="zh-CN" sz="2600" dirty="0">
                <a:latin typeface="微软雅黑" panose="020B0503020204020204" pitchFamily="34" charset="-122"/>
                <a:ea typeface="微软雅黑" panose="020B0503020204020204" pitchFamily="34" charset="-122"/>
                <a:cs typeface="+mn-ea"/>
                <a:sym typeface="+mn-lt"/>
              </a:rPr>
              <a:t>CPU</a:t>
            </a:r>
            <a:r>
              <a:rPr lang="zh-CN" altLang="en-US" sz="2600" dirty="0">
                <a:latin typeface="微软雅黑" panose="020B0503020204020204" pitchFamily="34" charset="-122"/>
                <a:ea typeface="微软雅黑" panose="020B0503020204020204" pitchFamily="34" charset="-122"/>
                <a:cs typeface="+mn-ea"/>
                <a:sym typeface="+mn-lt"/>
              </a:rPr>
              <a:t>的数据通路如何设计？</a:t>
            </a: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600" dirty="0">
                <a:latin typeface="微软雅黑" panose="020B0503020204020204" pitchFamily="34" charset="-122"/>
                <a:ea typeface="微软雅黑" panose="020B0503020204020204" pitchFamily="34" charset="-122"/>
                <a:cs typeface="+mn-ea"/>
                <a:sym typeface="+mn-lt"/>
              </a:rPr>
              <a:t> </a:t>
            </a:r>
            <a:r>
              <a:rPr lang="zh-CN" altLang="en-US" sz="2600" dirty="0">
                <a:solidFill>
                  <a:srgbClr val="0066FF"/>
                </a:solidFill>
                <a:latin typeface="微软雅黑" panose="020B0503020204020204" pitchFamily="34" charset="-122"/>
                <a:ea typeface="微软雅黑" panose="020B0503020204020204" pitchFamily="34" charset="-122"/>
                <a:cs typeface="+mn-ea"/>
                <a:sym typeface="+mn-lt"/>
              </a:rPr>
              <a:t>计算机实现</a:t>
            </a:r>
            <a:r>
              <a:rPr lang="zh-CN" altLang="en-US" sz="2600" dirty="0">
                <a:latin typeface="微软雅黑" panose="020B0503020204020204" pitchFamily="34" charset="-122"/>
                <a:ea typeface="微软雅黑" panose="020B0503020204020204" pitchFamily="34" charset="-122"/>
                <a:cs typeface="+mn-ea"/>
                <a:sym typeface="+mn-lt"/>
              </a:rPr>
              <a:t>：采用硬件描述语言进行</a:t>
            </a:r>
            <a:r>
              <a:rPr lang="en-US" altLang="zh-CN" sz="2600" dirty="0">
                <a:latin typeface="微软雅黑" panose="020B0503020204020204" pitchFamily="34" charset="-122"/>
                <a:ea typeface="微软雅黑" panose="020B0503020204020204" pitchFamily="34" charset="-122"/>
                <a:cs typeface="+mn-ea"/>
                <a:sym typeface="+mn-lt"/>
              </a:rPr>
              <a:t>CPU</a:t>
            </a:r>
            <a:r>
              <a:rPr lang="zh-CN" altLang="en-US" sz="2600" dirty="0">
                <a:latin typeface="微软雅黑" panose="020B0503020204020204" pitchFamily="34" charset="-122"/>
                <a:ea typeface="微软雅黑" panose="020B0503020204020204" pitchFamily="34" charset="-122"/>
                <a:cs typeface="+mn-ea"/>
                <a:sym typeface="+mn-lt"/>
              </a:rPr>
              <a:t>实现</a:t>
            </a:r>
            <a:endParaRPr lang="en-US" altLang="zh-CN" sz="26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85742004"/>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2737346" cy="718321"/>
            <a:chOff x="635244" y="278221"/>
            <a:chExt cx="2737346"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4" y="688764"/>
              <a:ext cx="27373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Contents of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教学内容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灯片编号占位符 5">
            <a:extLst>
              <a:ext uri="{FF2B5EF4-FFF2-40B4-BE49-F238E27FC236}">
                <a16:creationId xmlns:a16="http://schemas.microsoft.com/office/drawing/2014/main" id="{5BA86A4D-83C0-4880-A9FD-915F0EFBC8D8}"/>
              </a:ext>
            </a:extLst>
          </p:cNvPr>
          <p:cNvSpPr txBox="1">
            <a:spLocks/>
          </p:cNvSpPr>
          <p:nvPr/>
        </p:nvSpPr>
        <p:spPr>
          <a:xfrm>
            <a:off x="8785432" y="5968092"/>
            <a:ext cx="19050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spcBef>
                <a:spcPct val="20000"/>
              </a:spcBef>
              <a:buClr>
                <a:srgbClr val="FF0000"/>
              </a:buClr>
              <a:buFont typeface="Monotype Sorts" pitchFamily="2" charset="2"/>
              <a:buChar char="z"/>
              <a:defRPr kumimoji="1" sz="2800" kern="1200">
                <a:solidFill>
                  <a:schemeClr val="tx1"/>
                </a:solidFill>
                <a:latin typeface="Tahoma" panose="020B0604030504040204" pitchFamily="34" charset="0"/>
                <a:ea typeface="+mn-ea"/>
                <a:cs typeface="+mn-cs"/>
              </a:defRPr>
            </a:lvl1pPr>
            <a:lvl2pPr marL="742950" indent="-285750" algn="l" defTabSz="914400" rtl="0" eaLnBrk="1" latinLnBrk="0" hangingPunct="1">
              <a:spcBef>
                <a:spcPct val="20000"/>
              </a:spcBef>
              <a:buClr>
                <a:srgbClr val="FF0000"/>
              </a:buClr>
              <a:buFont typeface="Monotype Sorts" pitchFamily="2" charset="2"/>
              <a:buChar char="y"/>
              <a:defRPr kumimoji="1" sz="2400" kern="1200">
                <a:solidFill>
                  <a:schemeClr val="tx1"/>
                </a:solidFill>
                <a:latin typeface="Tahoma" panose="020B0604030504040204" pitchFamily="34" charset="0"/>
                <a:ea typeface="+mn-ea"/>
                <a:cs typeface="+mn-cs"/>
              </a:defRPr>
            </a:lvl2pPr>
            <a:lvl3pPr marL="1143000" indent="-228600" algn="l" defTabSz="914400" rtl="0" eaLnBrk="1" latinLnBrk="0" hangingPunct="1">
              <a:spcBef>
                <a:spcPct val="20000"/>
              </a:spcBef>
              <a:buClr>
                <a:srgbClr val="FF0000"/>
              </a:buClr>
              <a:buFont typeface="Monotype Sorts" pitchFamily="2" charset="2"/>
              <a:buChar char="x"/>
              <a:defRPr kumimoji="1" sz="2000" kern="1200">
                <a:solidFill>
                  <a:schemeClr val="tx1"/>
                </a:solidFill>
                <a:latin typeface="Tahoma" panose="020B0604030504040204" pitchFamily="34" charset="0"/>
                <a:ea typeface="+mn-ea"/>
                <a:cs typeface="+mn-cs"/>
              </a:defRPr>
            </a:lvl3pPr>
            <a:lvl4pPr marL="1600200" indent="-228600" algn="l" defTabSz="914400" rtl="0" eaLnBrk="1" latinLnBrk="0" hangingPunct="1">
              <a:spcBef>
                <a:spcPct val="20000"/>
              </a:spcBef>
              <a:buClr>
                <a:srgbClr val="FF0000"/>
              </a:buClr>
              <a:buChar char="•"/>
              <a:defRPr kumimoji="1" sz="2000" kern="1200">
                <a:solidFill>
                  <a:schemeClr val="tx1"/>
                </a:solidFill>
                <a:latin typeface="Tahoma" panose="020B0604030504040204" pitchFamily="34" charset="0"/>
                <a:ea typeface="+mn-ea"/>
                <a:cs typeface="+mn-cs"/>
              </a:defRPr>
            </a:lvl4pPr>
            <a:lvl5pPr marL="2057400" indent="-228600" algn="l" defTabSz="914400" rtl="0" eaLnBrk="1" latinLnBrk="0" hangingPunct="1">
              <a:spcBef>
                <a:spcPct val="20000"/>
              </a:spcBef>
              <a:buClr>
                <a:srgbClr val="FF0000"/>
              </a:buClr>
              <a:buChar char="–"/>
              <a:defRPr kumimoji="1" sz="2000" kern="1200">
                <a:solidFill>
                  <a:schemeClr val="tx1"/>
                </a:solidFill>
                <a:latin typeface="Tahoma" panose="020B0604030504040204" pitchFamily="34" charset="0"/>
                <a:ea typeface="+mn-ea"/>
                <a:cs typeface="+mn-cs"/>
              </a:defRPr>
            </a:lvl5pPr>
            <a:lvl6pPr marL="2514600" indent="-228600" algn="l" defTabSz="914400" rtl="0" eaLnBrk="0" fontAlgn="base" latinLnBrk="0" hangingPunct="0">
              <a:spcBef>
                <a:spcPct val="20000"/>
              </a:spcBef>
              <a:spcAft>
                <a:spcPct val="0"/>
              </a:spcAft>
              <a:buClr>
                <a:srgbClr val="FF0000"/>
              </a:buClr>
              <a:buChar char="–"/>
              <a:defRPr kumimoji="1" sz="2000" kern="1200">
                <a:solidFill>
                  <a:schemeClr val="tx1"/>
                </a:solidFill>
                <a:latin typeface="Tahoma" panose="020B0604030504040204" pitchFamily="34" charset="0"/>
                <a:ea typeface="+mn-ea"/>
                <a:cs typeface="+mn-cs"/>
              </a:defRPr>
            </a:lvl6pPr>
            <a:lvl7pPr marL="2971800" indent="-228600" algn="l" defTabSz="914400" rtl="0" eaLnBrk="0" fontAlgn="base" latinLnBrk="0" hangingPunct="0">
              <a:spcBef>
                <a:spcPct val="20000"/>
              </a:spcBef>
              <a:spcAft>
                <a:spcPct val="0"/>
              </a:spcAft>
              <a:buClr>
                <a:srgbClr val="FF0000"/>
              </a:buClr>
              <a:buChar char="–"/>
              <a:defRPr kumimoji="1" sz="2000" kern="1200">
                <a:solidFill>
                  <a:schemeClr val="tx1"/>
                </a:solidFill>
                <a:latin typeface="Tahoma" panose="020B0604030504040204" pitchFamily="34" charset="0"/>
                <a:ea typeface="+mn-ea"/>
                <a:cs typeface="+mn-cs"/>
              </a:defRPr>
            </a:lvl7pPr>
            <a:lvl8pPr marL="3429000" indent="-228600" algn="l" defTabSz="914400" rtl="0" eaLnBrk="0" fontAlgn="base" latinLnBrk="0" hangingPunct="0">
              <a:spcBef>
                <a:spcPct val="20000"/>
              </a:spcBef>
              <a:spcAft>
                <a:spcPct val="0"/>
              </a:spcAft>
              <a:buClr>
                <a:srgbClr val="FF0000"/>
              </a:buClr>
              <a:buChar char="–"/>
              <a:defRPr kumimoji="1" sz="2000" kern="1200">
                <a:solidFill>
                  <a:schemeClr val="tx1"/>
                </a:solidFill>
                <a:latin typeface="Tahoma" panose="020B0604030504040204" pitchFamily="34" charset="0"/>
                <a:ea typeface="+mn-ea"/>
                <a:cs typeface="+mn-cs"/>
              </a:defRPr>
            </a:lvl8pPr>
            <a:lvl9pPr marL="3886200" indent="-228600" algn="l" defTabSz="914400" rtl="0" eaLnBrk="0" fontAlgn="base" latinLnBrk="0" hangingPunct="0">
              <a:spcBef>
                <a:spcPct val="20000"/>
              </a:spcBef>
              <a:spcAft>
                <a:spcPct val="0"/>
              </a:spcAft>
              <a:buClr>
                <a:srgbClr val="FF0000"/>
              </a:buClr>
              <a:buChar char="–"/>
              <a:defRPr kumimoji="1" sz="2000" kern="1200">
                <a:solidFill>
                  <a:schemeClr val="tx1"/>
                </a:solidFill>
                <a:latin typeface="Tahoma" panose="020B0604030504040204" pitchFamily="34" charset="0"/>
                <a:ea typeface="+mn-ea"/>
                <a:cs typeface="+mn-cs"/>
              </a:defRPr>
            </a:lvl9pPr>
          </a:lstStyle>
          <a:p>
            <a:pPr>
              <a:spcBef>
                <a:spcPct val="50000"/>
              </a:spcBef>
              <a:buClrTx/>
              <a:buFontTx/>
              <a:buNone/>
            </a:pPr>
            <a:fld id="{5C38BE18-2805-4DCD-9621-EF7ED4DB285E}" type="slidenum">
              <a:rPr kumimoji="0" lang="zh-TW" altLang="en-US" sz="1400" smtClean="0">
                <a:latin typeface="Arial" panose="020B0604020202020204" pitchFamily="34" charset="0"/>
              </a:rPr>
              <a:pPr>
                <a:spcBef>
                  <a:spcPct val="50000"/>
                </a:spcBef>
                <a:buClrTx/>
                <a:buFontTx/>
                <a:buNone/>
              </a:pPr>
              <a:t>12</a:t>
            </a:fld>
            <a:endParaRPr kumimoji="0" lang="en-US" altLang="zh-TW" sz="1400">
              <a:latin typeface="Arial" panose="020B0604020202020204" pitchFamily="34" charset="0"/>
            </a:endParaRPr>
          </a:p>
        </p:txBody>
      </p:sp>
      <p:sp>
        <p:nvSpPr>
          <p:cNvPr id="14" name="Rectangle 3">
            <a:extLst>
              <a:ext uri="{FF2B5EF4-FFF2-40B4-BE49-F238E27FC236}">
                <a16:creationId xmlns:a16="http://schemas.microsoft.com/office/drawing/2014/main" id="{234878A5-AB97-4D47-A121-0B219EAF9AD1}"/>
              </a:ext>
            </a:extLst>
          </p:cNvPr>
          <p:cNvSpPr txBox="1">
            <a:spLocks noChangeArrowheads="1"/>
          </p:cNvSpPr>
          <p:nvPr/>
        </p:nvSpPr>
        <p:spPr bwMode="auto">
          <a:xfrm>
            <a:off x="1271774" y="1259055"/>
            <a:ext cx="8229600" cy="2057400"/>
          </a:xfrm>
          <a:prstGeom prst="rect">
            <a:avLst/>
          </a:prstGeom>
          <a:noFill/>
          <a:ln w="9525">
            <a:noFill/>
            <a:miter lim="800000"/>
            <a:headEnd/>
            <a:tailEnd/>
          </a:ln>
        </p:spPr>
        <p:txBody>
          <a:bodyPr/>
          <a:lstStyle/>
          <a:p>
            <a:pPr marL="342900" indent="-342900" eaLnBrk="1" hangingPunct="1">
              <a:spcBef>
                <a:spcPct val="20000"/>
              </a:spcBef>
              <a:buClr>
                <a:srgbClr val="FF0000"/>
              </a:buClr>
              <a:buFont typeface="Wingdings" pitchFamily="2" charset="2"/>
              <a:buChar char="ð"/>
              <a:defRPr/>
            </a:pPr>
            <a:r>
              <a:rPr kumimoji="1" lang="en-US" altLang="en-US" sz="2400" kern="0" dirty="0">
                <a:latin typeface="微软雅黑" panose="020B0503020204020204" pitchFamily="34" charset="-122"/>
                <a:ea typeface="微软雅黑" panose="020B0503020204020204" pitchFamily="34" charset="-122"/>
              </a:rPr>
              <a:t>Computer Architecture &amp; Systems</a:t>
            </a:r>
          </a:p>
          <a:p>
            <a:pPr marL="742950" lvl="1" indent="-285750" eaLnBrk="1" hangingPunct="1">
              <a:spcBef>
                <a:spcPct val="20000"/>
              </a:spcBef>
              <a:buClr>
                <a:srgbClr val="FF0000"/>
              </a:buClr>
              <a:buFont typeface="Wingdings" pitchFamily="2" charset="2"/>
              <a:buChar char="ð"/>
              <a:defRPr/>
            </a:pPr>
            <a:r>
              <a:rPr kumimoji="1" lang="en-US" altLang="en-US" sz="2400" kern="0" dirty="0">
                <a:latin typeface="微软雅黑" panose="020B0503020204020204" pitchFamily="34" charset="-122"/>
                <a:ea typeface="微软雅黑" panose="020B0503020204020204" pitchFamily="34" charset="-122"/>
              </a:rPr>
              <a:t>Computer Architecture</a:t>
            </a:r>
          </a:p>
          <a:p>
            <a:pPr marL="1143000" lvl="2" indent="-228600" eaLnBrk="1" hangingPunct="1">
              <a:spcBef>
                <a:spcPct val="20000"/>
              </a:spcBef>
              <a:buClr>
                <a:srgbClr val="FF0000"/>
              </a:buClr>
              <a:buFont typeface="Wingdings" pitchFamily="2" charset="2"/>
              <a:buChar char="ð"/>
              <a:defRPr/>
            </a:pPr>
            <a:r>
              <a:rPr kumimoji="1" lang="en-US" altLang="en-US" sz="2400" kern="0" dirty="0">
                <a:solidFill>
                  <a:srgbClr val="0066FF"/>
                </a:solidFill>
                <a:latin typeface="微软雅黑" panose="020B0503020204020204" pitchFamily="34" charset="-122"/>
                <a:ea typeface="微软雅黑" panose="020B0503020204020204" pitchFamily="34" charset="-122"/>
              </a:rPr>
              <a:t>Processor Architecture </a:t>
            </a:r>
            <a:r>
              <a:rPr kumimoji="1" lang="en-US" altLang="en-US" sz="2400" kern="0" dirty="0">
                <a:latin typeface="微软雅黑" panose="020B0503020204020204" pitchFamily="34" charset="-122"/>
                <a:ea typeface="微软雅黑" panose="020B0503020204020204" pitchFamily="34" charset="-122"/>
              </a:rPr>
              <a:t>(CPU, microprocessor)</a:t>
            </a:r>
          </a:p>
        </p:txBody>
      </p:sp>
      <p:pic>
        <p:nvPicPr>
          <p:cNvPr id="15" name="Picture 4">
            <a:extLst>
              <a:ext uri="{FF2B5EF4-FFF2-40B4-BE49-F238E27FC236}">
                <a16:creationId xmlns:a16="http://schemas.microsoft.com/office/drawing/2014/main" id="{56A279A7-A4C2-4462-8B5A-8E9BEFABA2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14774" y="6085055"/>
            <a:ext cx="304800" cy="298450"/>
          </a:xfrm>
          <a:prstGeom prst="rect">
            <a:avLst/>
          </a:prstGeom>
          <a:noFill/>
        </p:spPr>
      </p:pic>
      <p:sp>
        <p:nvSpPr>
          <p:cNvPr id="16" name="Text Box 10">
            <a:extLst>
              <a:ext uri="{FF2B5EF4-FFF2-40B4-BE49-F238E27FC236}">
                <a16:creationId xmlns:a16="http://schemas.microsoft.com/office/drawing/2014/main" id="{23180957-E3E4-49C7-AF75-84913829BAFC}"/>
              </a:ext>
            </a:extLst>
          </p:cNvPr>
          <p:cNvSpPr txBox="1">
            <a:spLocks noChangeArrowheads="1"/>
          </p:cNvSpPr>
          <p:nvPr/>
        </p:nvSpPr>
        <p:spPr bwMode="auto">
          <a:xfrm>
            <a:off x="2075550" y="5319880"/>
            <a:ext cx="15568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r" eaLnBrk="1" hangingPunct="1">
              <a:spcBef>
                <a:spcPct val="0"/>
              </a:spcBef>
              <a:buClrTx/>
              <a:buFontTx/>
              <a:buNone/>
            </a:pPr>
            <a:r>
              <a:rPr kumimoji="0" lang="en-US" altLang="en-US" sz="1800" b="1" dirty="0">
                <a:latin typeface="Arial" panose="020B0604020202020204" pitchFamily="34" charset="0"/>
              </a:rPr>
              <a:t>Easy:</a:t>
            </a:r>
          </a:p>
          <a:p>
            <a:pPr algn="r" eaLnBrk="1" hangingPunct="1">
              <a:spcBef>
                <a:spcPct val="0"/>
              </a:spcBef>
              <a:buClrTx/>
              <a:buFontTx/>
              <a:buNone/>
            </a:pPr>
            <a:r>
              <a:rPr kumimoji="0" lang="en-US" altLang="en-US" sz="1800" b="1" dirty="0">
                <a:latin typeface="Arial" panose="020B0604020202020204" pitchFamily="34" charset="0"/>
              </a:rPr>
              <a:t>Correct CPU</a:t>
            </a:r>
          </a:p>
        </p:txBody>
      </p:sp>
      <p:sp>
        <p:nvSpPr>
          <p:cNvPr id="17" name="Text Box 11">
            <a:extLst>
              <a:ext uri="{FF2B5EF4-FFF2-40B4-BE49-F238E27FC236}">
                <a16:creationId xmlns:a16="http://schemas.microsoft.com/office/drawing/2014/main" id="{272BEBC5-213B-4A78-BE99-498F15271E04}"/>
              </a:ext>
            </a:extLst>
          </p:cNvPr>
          <p:cNvSpPr txBox="1">
            <a:spLocks noChangeArrowheads="1"/>
          </p:cNvSpPr>
          <p:nvPr/>
        </p:nvSpPr>
        <p:spPr bwMode="auto">
          <a:xfrm>
            <a:off x="5259003" y="3896405"/>
            <a:ext cx="23262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rgbClr val="FF0000"/>
              </a:buClr>
              <a:buFont typeface="Monotype Sorts" pitchFamily="2" charset="2"/>
              <a:buChar char="z"/>
              <a:defRPr kumimoji="1" sz="2800">
                <a:solidFill>
                  <a:schemeClr val="tx1"/>
                </a:solidFill>
                <a:latin typeface="Tahoma" panose="020B0604030504040204" pitchFamily="34" charset="0"/>
              </a:defRPr>
            </a:lvl1pPr>
            <a:lvl2pPr marL="742950" indent="-285750">
              <a:spcBef>
                <a:spcPct val="20000"/>
              </a:spcBef>
              <a:buClr>
                <a:srgbClr val="FF0000"/>
              </a:buClr>
              <a:buFont typeface="Monotype Sorts" pitchFamily="2" charset="2"/>
              <a:buChar char="y"/>
              <a:defRPr kumimoji="1" sz="2400">
                <a:solidFill>
                  <a:schemeClr val="tx1"/>
                </a:solidFill>
                <a:latin typeface="Tahoma" panose="020B0604030504040204" pitchFamily="34" charset="0"/>
              </a:defRPr>
            </a:lvl2pPr>
            <a:lvl3pPr marL="1143000" indent="-228600">
              <a:spcBef>
                <a:spcPct val="20000"/>
              </a:spcBef>
              <a:buClr>
                <a:srgbClr val="FF0000"/>
              </a:buClr>
              <a:buFont typeface="Monotype Sorts" pitchFamily="2" charset="2"/>
              <a:buChar char="x"/>
              <a:defRPr kumimoji="1" sz="2000">
                <a:solidFill>
                  <a:schemeClr val="tx1"/>
                </a:solidFill>
                <a:latin typeface="Tahoma" panose="020B0604030504040204" pitchFamily="34" charset="0"/>
              </a:defRPr>
            </a:lvl3pPr>
            <a:lvl4pPr marL="1600200" indent="-228600">
              <a:spcBef>
                <a:spcPct val="20000"/>
              </a:spcBef>
              <a:buClr>
                <a:srgbClr val="FF0000"/>
              </a:buClr>
              <a:buChar char="•"/>
              <a:defRPr kumimoji="1" sz="2000">
                <a:solidFill>
                  <a:schemeClr val="tx1"/>
                </a:solidFill>
                <a:latin typeface="Tahoma" panose="020B0604030504040204" pitchFamily="34" charset="0"/>
              </a:defRPr>
            </a:lvl4pPr>
            <a:lvl5pPr marL="2057400" indent="-228600">
              <a:spcBef>
                <a:spcPct val="20000"/>
              </a:spcBef>
              <a:buClr>
                <a:srgbClr val="FF0000"/>
              </a:buClr>
              <a:buChar char="–"/>
              <a:defRPr kumimoji="1" sz="2000">
                <a:solidFill>
                  <a:schemeClr val="tx1"/>
                </a:solidFill>
                <a:latin typeface="Tahoma" panose="020B0604030504040204" pitchFamily="34" charset="0"/>
              </a:defRPr>
            </a:lvl5pPr>
            <a:lvl6pPr marL="25146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6pPr>
            <a:lvl7pPr marL="29718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7pPr>
            <a:lvl8pPr marL="34290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8pPr>
            <a:lvl9pPr marL="3886200" indent="-228600" eaLnBrk="0" fontAlgn="base" hangingPunct="0">
              <a:spcBef>
                <a:spcPct val="20000"/>
              </a:spcBef>
              <a:spcAft>
                <a:spcPct val="0"/>
              </a:spcAft>
              <a:buClr>
                <a:srgbClr val="FF0000"/>
              </a:buClr>
              <a:buChar char="–"/>
              <a:defRPr kumimoji="1" sz="2000">
                <a:solidFill>
                  <a:schemeClr val="tx1"/>
                </a:solidFill>
                <a:latin typeface="Tahoma" panose="020B0604030504040204" pitchFamily="34" charset="0"/>
              </a:defRPr>
            </a:lvl9pPr>
          </a:lstStyle>
          <a:p>
            <a:pPr algn="r" eaLnBrk="1" hangingPunct="1">
              <a:spcBef>
                <a:spcPct val="0"/>
              </a:spcBef>
              <a:buClrTx/>
              <a:buFontTx/>
              <a:buNone/>
            </a:pPr>
            <a:r>
              <a:rPr kumimoji="0" lang="en-US" altLang="en-US" sz="1800" b="1" dirty="0">
                <a:latin typeface="Arial" panose="020B0604020202020204" pitchFamily="34" charset="0"/>
              </a:rPr>
              <a:t>Hard:</a:t>
            </a:r>
          </a:p>
          <a:p>
            <a:pPr algn="r" eaLnBrk="1" hangingPunct="1">
              <a:spcBef>
                <a:spcPct val="0"/>
              </a:spcBef>
              <a:buClrTx/>
              <a:buFontTx/>
              <a:buNone/>
            </a:pPr>
            <a:r>
              <a:rPr kumimoji="0" lang="en-US" altLang="en-US" sz="1800" b="1" dirty="0">
                <a:solidFill>
                  <a:srgbClr val="0066FF"/>
                </a:solidFill>
                <a:latin typeface="Arial" panose="020B0604020202020204" pitchFamily="34" charset="0"/>
              </a:rPr>
              <a:t>Correct &amp; Fast CPU</a:t>
            </a:r>
          </a:p>
        </p:txBody>
      </p:sp>
      <p:pic>
        <p:nvPicPr>
          <p:cNvPr id="18" name="Picture 12">
            <a:hlinkClick r:id="rId4" action="ppaction://hlinkpres?slideindex=1&amp;slidetitle="/>
            <a:extLst>
              <a:ext uri="{FF2B5EF4-FFF2-40B4-BE49-F238E27FC236}">
                <a16:creationId xmlns:a16="http://schemas.microsoft.com/office/drawing/2014/main" id="{51017E71-0557-485C-BA1C-E2A8EA370D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1482" y="2735942"/>
            <a:ext cx="3141663"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33630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矩形 1">
            <a:extLst>
              <a:ext uri="{FF2B5EF4-FFF2-40B4-BE49-F238E27FC236}">
                <a16:creationId xmlns:a16="http://schemas.microsoft.com/office/drawing/2014/main" id="{37789A5E-6BEC-4977-8406-0EC578578E94}"/>
              </a:ext>
            </a:extLst>
          </p:cNvPr>
          <p:cNvSpPr/>
          <p:nvPr/>
        </p:nvSpPr>
        <p:spPr>
          <a:xfrm>
            <a:off x="1060863" y="2167114"/>
            <a:ext cx="4710546" cy="3905043"/>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面向</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摩尔定律</a:t>
            </a:r>
            <a:r>
              <a:rPr lang="zh-CN" altLang="en-US" sz="2400" dirty="0">
                <a:latin typeface="微软雅黑" panose="020B0503020204020204" pitchFamily="34" charset="-122"/>
                <a:ea typeface="微软雅黑" panose="020B0503020204020204" pitchFamily="34" charset="-122"/>
                <a:cs typeface="+mn-ea"/>
                <a:sym typeface="+mn-lt"/>
              </a:rPr>
              <a:t>的设计</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使用</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抽象</a:t>
            </a:r>
            <a:r>
              <a:rPr lang="zh-CN" altLang="en-US" sz="2400" dirty="0">
                <a:latin typeface="微软雅黑" panose="020B0503020204020204" pitchFamily="34" charset="-122"/>
                <a:ea typeface="微软雅黑" panose="020B0503020204020204" pitchFamily="34" charset="-122"/>
                <a:cs typeface="+mn-ea"/>
                <a:sym typeface="+mn-lt"/>
              </a:rPr>
              <a:t>简化设计</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加速</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大概率（经常性）</a:t>
            </a:r>
            <a:r>
              <a:rPr lang="zh-CN" altLang="en-US" sz="2400" dirty="0">
                <a:latin typeface="微软雅黑" panose="020B0503020204020204" pitchFamily="34" charset="-122"/>
                <a:ea typeface="微软雅黑" panose="020B0503020204020204" pitchFamily="34" charset="-122"/>
                <a:cs typeface="+mn-ea"/>
                <a:sym typeface="+mn-lt"/>
              </a:rPr>
              <a:t>事件</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通过</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并行</a:t>
            </a:r>
            <a:r>
              <a:rPr lang="zh-CN" altLang="en-US" sz="2400" dirty="0">
                <a:latin typeface="微软雅黑" panose="020B0503020204020204" pitchFamily="34" charset="-122"/>
                <a:ea typeface="微软雅黑" panose="020B0503020204020204" pitchFamily="34" charset="-122"/>
                <a:cs typeface="+mn-ea"/>
                <a:sym typeface="+mn-lt"/>
              </a:rPr>
              <a:t>提高性能</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20" name="矩形 19">
            <a:extLst>
              <a:ext uri="{FF2B5EF4-FFF2-40B4-BE49-F238E27FC236}">
                <a16:creationId xmlns:a16="http://schemas.microsoft.com/office/drawing/2014/main" id="{CD1FC890-4520-4188-AC7E-1EA54E74854C}"/>
              </a:ext>
            </a:extLst>
          </p:cNvPr>
          <p:cNvSpPr/>
          <p:nvPr/>
        </p:nvSpPr>
        <p:spPr>
          <a:xfrm>
            <a:off x="6420593" y="2167113"/>
            <a:ext cx="4710546" cy="3905043"/>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通过</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流水线</a:t>
            </a:r>
            <a:r>
              <a:rPr lang="zh-CN" altLang="en-US" sz="2400" dirty="0">
                <a:latin typeface="微软雅黑" panose="020B0503020204020204" pitchFamily="34" charset="-122"/>
                <a:ea typeface="微软雅黑" panose="020B0503020204020204" pitchFamily="34" charset="-122"/>
                <a:cs typeface="+mn-ea"/>
                <a:sym typeface="+mn-lt"/>
              </a:rPr>
              <a:t>提高性能</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通过</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预测</a:t>
            </a:r>
            <a:r>
              <a:rPr lang="zh-CN" altLang="en-US" sz="2400" dirty="0">
                <a:latin typeface="微软雅黑" panose="020B0503020204020204" pitchFamily="34" charset="-122"/>
                <a:ea typeface="微软雅黑" panose="020B0503020204020204" pitchFamily="34" charset="-122"/>
                <a:cs typeface="+mn-ea"/>
                <a:sym typeface="+mn-lt"/>
              </a:rPr>
              <a:t>提高性能</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存储器</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层次</a:t>
            </a:r>
            <a:endParaRPr lang="en-US" altLang="zh-CN" sz="2400" b="1" dirty="0">
              <a:solidFill>
                <a:srgbClr val="ED7D31"/>
              </a:solidFill>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通过</a:t>
            </a:r>
            <a:r>
              <a:rPr lang="zh-CN" altLang="en-US" sz="2400" b="1" dirty="0">
                <a:solidFill>
                  <a:srgbClr val="ED7D31"/>
                </a:solidFill>
                <a:latin typeface="微软雅黑" panose="020B0503020204020204" pitchFamily="34" charset="-122"/>
                <a:ea typeface="微软雅黑" panose="020B0503020204020204" pitchFamily="34" charset="-122"/>
                <a:cs typeface="+mn-ea"/>
                <a:sym typeface="+mn-lt"/>
              </a:rPr>
              <a:t>冗余</a:t>
            </a:r>
            <a:r>
              <a:rPr lang="zh-CN" altLang="en-US" sz="2400" dirty="0">
                <a:latin typeface="微软雅黑" panose="020B0503020204020204" pitchFamily="34" charset="-122"/>
                <a:ea typeface="微软雅黑" panose="020B0503020204020204" pitchFamily="34" charset="-122"/>
                <a:cs typeface="+mn-ea"/>
                <a:sym typeface="+mn-lt"/>
              </a:rPr>
              <a:t>提高可靠性</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22" name="组合 21">
            <a:extLst>
              <a:ext uri="{FF2B5EF4-FFF2-40B4-BE49-F238E27FC236}">
                <a16:creationId xmlns:a16="http://schemas.microsoft.com/office/drawing/2014/main" id="{BD0A8435-4C1F-4DEF-859E-2295483BE8E7}"/>
              </a:ext>
            </a:extLst>
          </p:cNvPr>
          <p:cNvGrpSpPr/>
          <p:nvPr/>
        </p:nvGrpSpPr>
        <p:grpSpPr>
          <a:xfrm>
            <a:off x="635246" y="278225"/>
            <a:ext cx="2737346" cy="718321"/>
            <a:chOff x="635244" y="278221"/>
            <a:chExt cx="2737346" cy="718320"/>
          </a:xfrm>
        </p:grpSpPr>
        <p:sp>
          <p:nvSpPr>
            <p:cNvPr id="23" name="矩形 22">
              <a:extLst>
                <a:ext uri="{FF2B5EF4-FFF2-40B4-BE49-F238E27FC236}">
                  <a16:creationId xmlns:a16="http://schemas.microsoft.com/office/drawing/2014/main" id="{B1A0F317-8CD2-4561-8A30-1AB0F4471F2F}"/>
                </a:ext>
              </a:extLst>
            </p:cNvPr>
            <p:cNvSpPr/>
            <p:nvPr/>
          </p:nvSpPr>
          <p:spPr>
            <a:xfrm>
              <a:off x="635244" y="688764"/>
              <a:ext cx="27373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Contents of Course</a:t>
              </a:r>
            </a:p>
          </p:txBody>
        </p:sp>
        <p:sp>
          <p:nvSpPr>
            <p:cNvPr id="24" name="矩形 23">
              <a:extLst>
                <a:ext uri="{FF2B5EF4-FFF2-40B4-BE49-F238E27FC236}">
                  <a16:creationId xmlns:a16="http://schemas.microsoft.com/office/drawing/2014/main" id="{C0B65E88-C879-4F7B-8BCA-A78DD2F8B3A4}"/>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教学内容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文本框 2">
            <a:extLst>
              <a:ext uri="{FF2B5EF4-FFF2-40B4-BE49-F238E27FC236}">
                <a16:creationId xmlns:a16="http://schemas.microsoft.com/office/drawing/2014/main" id="{AB34B53B-204B-4A2B-B245-A4E643F9139A}"/>
              </a:ext>
            </a:extLst>
          </p:cNvPr>
          <p:cNvSpPr txBox="1"/>
          <p:nvPr/>
        </p:nvSpPr>
        <p:spPr>
          <a:xfrm>
            <a:off x="2955275" y="1286849"/>
            <a:ext cx="6293922" cy="523220"/>
          </a:xfrm>
          <a:prstGeom prst="rect">
            <a:avLst/>
          </a:prstGeom>
          <a:noFill/>
        </p:spPr>
        <p:txBody>
          <a:bodyPr wrap="square" rtlCol="0">
            <a:spAutoFit/>
          </a:bodyPr>
          <a:lstStyle/>
          <a:p>
            <a:pPr algn="ctr"/>
            <a:r>
              <a:rPr lang="zh-CN" altLang="en-US" sz="2800" b="1" dirty="0">
                <a:solidFill>
                  <a:srgbClr val="0066FF"/>
                </a:solidFill>
              </a:rPr>
              <a:t>计算机体系结构中的八个伟大思想</a:t>
            </a:r>
          </a:p>
        </p:txBody>
      </p:sp>
    </p:spTree>
    <p:extLst>
      <p:ext uri="{BB962C8B-B14F-4D97-AF65-F5344CB8AC3E}">
        <p14:creationId xmlns:p14="http://schemas.microsoft.com/office/powerpoint/2010/main" val="17041036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矩形 1">
            <a:extLst>
              <a:ext uri="{FF2B5EF4-FFF2-40B4-BE49-F238E27FC236}">
                <a16:creationId xmlns:a16="http://schemas.microsoft.com/office/drawing/2014/main" id="{37789A5E-6BEC-4977-8406-0EC578578E94}"/>
              </a:ext>
            </a:extLst>
          </p:cNvPr>
          <p:cNvSpPr/>
          <p:nvPr/>
        </p:nvSpPr>
        <p:spPr>
          <a:xfrm>
            <a:off x="1068779" y="1585226"/>
            <a:ext cx="10058400" cy="4666790"/>
          </a:xfrm>
          <a:prstGeom prst="rect">
            <a:avLst/>
          </a:prstGeom>
          <a:ln>
            <a:solidFill>
              <a:schemeClr val="accent1"/>
            </a:solidFill>
          </a:ln>
        </p:spPr>
        <p:txBody>
          <a:bodyPr wrap="square" lIns="72000" rIns="72000">
            <a:spAutoFit/>
          </a:bodyPr>
          <a:lstStyle/>
          <a:p>
            <a:pPr marL="342900" indent="-342900" algn="just">
              <a:lnSpc>
                <a:spcPts val="36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平衡性</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6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影响计算机系统性能的因素很多，要做到统筹兼顾</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36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局部性</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6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事件局部性、时间局部性、空间局部性</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36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并行性</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6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指令级并行、数据并行、任务并行（现代处理器兼具上述并行性）</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ts val="36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虚拟化</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6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不友好硬件和友好用户界面之间的“桥梁”</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36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虚拟存储器（特优）、多线程和虚拟机（优）、流水线和多发射（优）、</a:t>
            </a:r>
            <a:r>
              <a:rPr lang="en-US" altLang="zh-CN" sz="2400" dirty="0">
                <a:latin typeface="微软雅黑" panose="020B0503020204020204" pitchFamily="34" charset="-122"/>
                <a:ea typeface="微软雅黑" panose="020B0503020204020204" pitchFamily="34" charset="-122"/>
                <a:cs typeface="+mn-ea"/>
                <a:sym typeface="+mn-lt"/>
              </a:rPr>
              <a:t>Cache</a:t>
            </a:r>
            <a:r>
              <a:rPr lang="zh-CN" altLang="en-US" sz="2400" dirty="0">
                <a:latin typeface="微软雅黑" panose="020B0503020204020204" pitchFamily="34" charset="-122"/>
                <a:ea typeface="微软雅黑" panose="020B0503020204020204" pitchFamily="34" charset="-122"/>
                <a:cs typeface="+mn-ea"/>
                <a:sym typeface="+mn-lt"/>
              </a:rPr>
              <a:t>（良好）、</a:t>
            </a:r>
            <a:r>
              <a:rPr lang="en-US" altLang="zh-CN" sz="2400" dirty="0">
                <a:latin typeface="微软雅黑" panose="020B0503020204020204" pitchFamily="34" charset="-122"/>
                <a:ea typeface="微软雅黑" panose="020B0503020204020204" pitchFamily="34" charset="-122"/>
                <a:cs typeface="+mn-ea"/>
                <a:sym typeface="+mn-lt"/>
              </a:rPr>
              <a:t>Cache</a:t>
            </a:r>
            <a:r>
              <a:rPr lang="zh-CN" altLang="en-US" sz="2400" dirty="0">
                <a:latin typeface="微软雅黑" panose="020B0503020204020204" pitchFamily="34" charset="-122"/>
                <a:ea typeface="微软雅黑" panose="020B0503020204020204" pitchFamily="34" charset="-122"/>
                <a:cs typeface="+mn-ea"/>
                <a:sym typeface="+mn-lt"/>
              </a:rPr>
              <a:t>一致性（及格）</a:t>
            </a:r>
            <a:endParaRPr lang="en-US" altLang="zh-CN" sz="2400" dirty="0">
              <a:latin typeface="微软雅黑" panose="020B0503020204020204" pitchFamily="34" charset="-122"/>
              <a:ea typeface="微软雅黑" panose="020B0503020204020204" pitchFamily="34" charset="-122"/>
              <a:cs typeface="+mn-ea"/>
              <a:sym typeface="+mn-lt"/>
            </a:endParaRPr>
          </a:p>
        </p:txBody>
      </p:sp>
      <p:grpSp>
        <p:nvGrpSpPr>
          <p:cNvPr id="22" name="组合 21">
            <a:extLst>
              <a:ext uri="{FF2B5EF4-FFF2-40B4-BE49-F238E27FC236}">
                <a16:creationId xmlns:a16="http://schemas.microsoft.com/office/drawing/2014/main" id="{BD0A8435-4C1F-4DEF-859E-2295483BE8E7}"/>
              </a:ext>
            </a:extLst>
          </p:cNvPr>
          <p:cNvGrpSpPr/>
          <p:nvPr/>
        </p:nvGrpSpPr>
        <p:grpSpPr>
          <a:xfrm>
            <a:off x="635246" y="278225"/>
            <a:ext cx="2737346" cy="718321"/>
            <a:chOff x="635244" y="278221"/>
            <a:chExt cx="2737346" cy="718320"/>
          </a:xfrm>
        </p:grpSpPr>
        <p:sp>
          <p:nvSpPr>
            <p:cNvPr id="23" name="矩形 22">
              <a:extLst>
                <a:ext uri="{FF2B5EF4-FFF2-40B4-BE49-F238E27FC236}">
                  <a16:creationId xmlns:a16="http://schemas.microsoft.com/office/drawing/2014/main" id="{B1A0F317-8CD2-4561-8A30-1AB0F4471F2F}"/>
                </a:ext>
              </a:extLst>
            </p:cNvPr>
            <p:cNvSpPr/>
            <p:nvPr/>
          </p:nvSpPr>
          <p:spPr>
            <a:xfrm>
              <a:off x="635244" y="688764"/>
              <a:ext cx="27373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Contents of Course</a:t>
              </a:r>
            </a:p>
          </p:txBody>
        </p:sp>
        <p:sp>
          <p:nvSpPr>
            <p:cNvPr id="24" name="矩形 23">
              <a:extLst>
                <a:ext uri="{FF2B5EF4-FFF2-40B4-BE49-F238E27FC236}">
                  <a16:creationId xmlns:a16="http://schemas.microsoft.com/office/drawing/2014/main" id="{C0B65E88-C879-4F7B-8BCA-A78DD2F8B3A4}"/>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教学内容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文本框 2">
            <a:extLst>
              <a:ext uri="{FF2B5EF4-FFF2-40B4-BE49-F238E27FC236}">
                <a16:creationId xmlns:a16="http://schemas.microsoft.com/office/drawing/2014/main" id="{AB34B53B-204B-4A2B-B245-A4E643F9139A}"/>
              </a:ext>
            </a:extLst>
          </p:cNvPr>
          <p:cNvSpPr txBox="1"/>
          <p:nvPr/>
        </p:nvSpPr>
        <p:spPr>
          <a:xfrm>
            <a:off x="2955275" y="1013722"/>
            <a:ext cx="6293922" cy="523220"/>
          </a:xfrm>
          <a:prstGeom prst="rect">
            <a:avLst/>
          </a:prstGeom>
          <a:noFill/>
        </p:spPr>
        <p:txBody>
          <a:bodyPr wrap="square" rtlCol="0">
            <a:spAutoFit/>
          </a:bodyPr>
          <a:lstStyle/>
          <a:p>
            <a:pPr algn="ctr"/>
            <a:r>
              <a:rPr lang="zh-CN" altLang="en-US" sz="2800" b="1" dirty="0">
                <a:solidFill>
                  <a:srgbClr val="0066FF"/>
                </a:solidFill>
              </a:rPr>
              <a:t>计算机体系结构设计的</a:t>
            </a:r>
            <a:r>
              <a:rPr lang="en-US" altLang="zh-CN" sz="2800" b="1" dirty="0">
                <a:solidFill>
                  <a:srgbClr val="0066FF"/>
                </a:solidFill>
              </a:rPr>
              <a:t>4</a:t>
            </a:r>
            <a:r>
              <a:rPr lang="zh-CN" altLang="en-US" sz="2800" b="1" dirty="0">
                <a:solidFill>
                  <a:srgbClr val="0066FF"/>
                </a:solidFill>
              </a:rPr>
              <a:t>个原则</a:t>
            </a:r>
          </a:p>
        </p:txBody>
      </p:sp>
    </p:spTree>
    <p:extLst>
      <p:ext uri="{BB962C8B-B14F-4D97-AF65-F5344CB8AC3E}">
        <p14:creationId xmlns:p14="http://schemas.microsoft.com/office/powerpoint/2010/main" val="355773790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Effect transition="in" filter="blinds(horizontal)">
                                      <p:cBhvr>
                                        <p:cTn id="7" dur="500"/>
                                        <p:tgtEl>
                                          <p:spTgt spid="2">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3" end="3"/>
                                            </p:txEl>
                                          </p:spTgt>
                                        </p:tgtEl>
                                        <p:attrNameLst>
                                          <p:attrName>style.visibility</p:attrName>
                                        </p:attrNameLst>
                                      </p:cBhvr>
                                      <p:to>
                                        <p:strVal val="visible"/>
                                      </p:to>
                                    </p:set>
                                    <p:animEffect transition="in" filter="blinds(horizontal)">
                                      <p:cBhvr>
                                        <p:cTn id="10" dur="500"/>
                                        <p:tgtEl>
                                          <p:spTgt spid="2">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Effect transition="in" filter="blinds(horizontal)">
                                      <p:cBhvr>
                                        <p:cTn id="15" dur="500"/>
                                        <p:tgtEl>
                                          <p:spTgt spid="2">
                                            <p:txEl>
                                              <p:pRg st="4" end="4"/>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blinds(horizontal)">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Effect transition="in" filter="blinds(horizontal)">
                                      <p:cBhvr>
                                        <p:cTn id="23" dur="500"/>
                                        <p:tgtEl>
                                          <p:spTgt spid="2">
                                            <p:txEl>
                                              <p:pRg st="6" end="6"/>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2">
                                            <p:txEl>
                                              <p:pRg st="7" end="7"/>
                                            </p:txEl>
                                          </p:spTgt>
                                        </p:tgtEl>
                                        <p:attrNameLst>
                                          <p:attrName>style.visibility</p:attrName>
                                        </p:attrNameLst>
                                      </p:cBhvr>
                                      <p:to>
                                        <p:strVal val="visible"/>
                                      </p:to>
                                    </p:set>
                                    <p:animEffect transition="in" filter="blinds(horizontal)">
                                      <p:cBhvr>
                                        <p:cTn id="26" dur="500"/>
                                        <p:tgtEl>
                                          <p:spTgt spid="2">
                                            <p:txEl>
                                              <p:pRg st="7" end="7"/>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Effect transition="in" filter="blinds(horizontal)">
                                      <p:cBhvr>
                                        <p:cTn id="29"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2737346" cy="718321"/>
            <a:chOff x="635244" y="278221"/>
            <a:chExt cx="2737346"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4" y="688764"/>
              <a:ext cx="27373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Contents of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教学内容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矩形 2">
            <a:extLst>
              <a:ext uri="{FF2B5EF4-FFF2-40B4-BE49-F238E27FC236}">
                <a16:creationId xmlns:a16="http://schemas.microsoft.com/office/drawing/2014/main" id="{F8A797D1-F65F-459D-8101-9F9747B85BB1}"/>
              </a:ext>
            </a:extLst>
          </p:cNvPr>
          <p:cNvSpPr/>
          <p:nvPr/>
        </p:nvSpPr>
        <p:spPr>
          <a:xfrm>
            <a:off x="1056904" y="1268813"/>
            <a:ext cx="10070275" cy="5013039"/>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第</a:t>
            </a:r>
            <a:r>
              <a:rPr lang="en-US" altLang="zh-CN" sz="2400" b="1" dirty="0">
                <a:latin typeface="微软雅黑" panose="020B0503020204020204" pitchFamily="34" charset="-122"/>
                <a:ea typeface="微软雅黑" panose="020B0503020204020204" pitchFamily="34" charset="-122"/>
                <a:cs typeface="+mn-ea"/>
                <a:sym typeface="+mn-lt"/>
              </a:rPr>
              <a:t>1</a:t>
            </a:r>
            <a:r>
              <a:rPr lang="zh-CN" altLang="en-US" sz="2400" b="1" dirty="0">
                <a:latin typeface="微软雅黑" panose="020B0503020204020204" pitchFamily="34" charset="-122"/>
                <a:ea typeface="微软雅黑" panose="020B0503020204020204" pitchFamily="34" charset="-122"/>
                <a:cs typeface="+mn-ea"/>
                <a:sym typeface="+mn-lt"/>
              </a:rPr>
              <a:t>章 计算机量化分析</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性能和功耗评估</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基准测试程序</a:t>
            </a:r>
            <a:endParaRPr lang="en-US" altLang="zh-CN" sz="2400" b="1"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第</a:t>
            </a:r>
            <a:r>
              <a:rPr lang="en-US" altLang="zh-CN" sz="2400" b="1" dirty="0">
                <a:latin typeface="微软雅黑" panose="020B0503020204020204" pitchFamily="34" charset="-122"/>
                <a:ea typeface="微软雅黑" panose="020B0503020204020204" pitchFamily="34" charset="-122"/>
                <a:cs typeface="+mn-ea"/>
                <a:sym typeface="+mn-lt"/>
              </a:rPr>
              <a:t>2</a:t>
            </a:r>
            <a:r>
              <a:rPr lang="zh-CN" altLang="en-US" sz="2400" b="1" dirty="0">
                <a:latin typeface="微软雅黑" panose="020B0503020204020204" pitchFamily="34" charset="-122"/>
                <a:ea typeface="微软雅黑" panose="020B0503020204020204" pitchFamily="34" charset="-122"/>
                <a:cs typeface="+mn-ea"/>
                <a:sym typeface="+mn-lt"/>
              </a:rPr>
              <a:t>章 指令：计算机的语言（指令集体系结构）</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en-US" altLang="zh-CN" sz="2400" b="1" dirty="0" err="1">
                <a:latin typeface="微软雅黑" panose="020B0503020204020204" pitchFamily="34" charset="-122"/>
                <a:ea typeface="微软雅黑" panose="020B0503020204020204" pitchFamily="34" charset="-122"/>
                <a:cs typeface="+mn-ea"/>
                <a:sym typeface="+mn-lt"/>
              </a:rPr>
              <a:t>MIPS32</a:t>
            </a:r>
            <a:r>
              <a:rPr lang="zh-CN" altLang="en-US" sz="2400" b="1" dirty="0">
                <a:latin typeface="微软雅黑" panose="020B0503020204020204" pitchFamily="34" charset="-122"/>
                <a:ea typeface="微软雅黑" panose="020B0503020204020204" pitchFamily="34" charset="-122"/>
                <a:cs typeface="+mn-ea"/>
                <a:sym typeface="+mn-lt"/>
              </a:rPr>
              <a:t> </a:t>
            </a:r>
            <a:r>
              <a:rPr lang="en-US" altLang="zh-CN" sz="2400" b="1" dirty="0">
                <a:latin typeface="微软雅黑" panose="020B0503020204020204" pitchFamily="34" charset="-122"/>
                <a:ea typeface="微软雅黑" panose="020B0503020204020204" pitchFamily="34" charset="-122"/>
                <a:cs typeface="+mn-ea"/>
                <a:sym typeface="+mn-lt"/>
              </a:rPr>
              <a:t>ISA / </a:t>
            </a:r>
            <a:r>
              <a:rPr lang="en-US" altLang="zh-CN" sz="2400" b="1" dirty="0" err="1">
                <a:latin typeface="微软雅黑" panose="020B0503020204020204" pitchFamily="34" charset="-122"/>
                <a:ea typeface="微软雅黑" panose="020B0503020204020204" pitchFamily="34" charset="-122"/>
                <a:cs typeface="+mn-ea"/>
                <a:sym typeface="+mn-lt"/>
              </a:rPr>
              <a:t>LoongArch32</a:t>
            </a:r>
            <a:r>
              <a:rPr lang="zh-CN" altLang="en-US" sz="2400" b="1" dirty="0">
                <a:latin typeface="微软雅黑" panose="020B0503020204020204" pitchFamily="34" charset="-122"/>
                <a:ea typeface="微软雅黑" panose="020B0503020204020204" pitchFamily="34" charset="-122"/>
                <a:cs typeface="+mn-ea"/>
                <a:sym typeface="+mn-lt"/>
              </a:rPr>
              <a:t> </a:t>
            </a:r>
            <a:r>
              <a:rPr lang="en-US" altLang="zh-CN" sz="2400" b="1" dirty="0">
                <a:latin typeface="微软雅黑" panose="020B0503020204020204" pitchFamily="34" charset="-122"/>
                <a:ea typeface="微软雅黑" panose="020B0503020204020204" pitchFamily="34" charset="-122"/>
                <a:cs typeface="+mn-ea"/>
                <a:sym typeface="+mn-lt"/>
              </a:rPr>
              <a:t>ISA -- </a:t>
            </a:r>
            <a:r>
              <a:rPr lang="zh-CN" altLang="en-US" sz="2400" b="1" dirty="0">
                <a:latin typeface="微软雅黑" panose="020B0503020204020204" pitchFamily="34" charset="-122"/>
                <a:ea typeface="微软雅黑" panose="020B0503020204020204" pitchFamily="34" charset="-122"/>
                <a:cs typeface="+mn-ea"/>
                <a:sym typeface="+mn-lt"/>
              </a:rPr>
              <a:t>（自学为主）</a:t>
            </a:r>
            <a:endParaRPr lang="en-US" altLang="zh-CN" sz="2400" b="1"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第</a:t>
            </a:r>
            <a:r>
              <a:rPr lang="en-US" altLang="zh-CN" sz="2400" b="1" dirty="0">
                <a:latin typeface="微软雅黑" panose="020B0503020204020204" pitchFamily="34" charset="-122"/>
                <a:ea typeface="微软雅黑" panose="020B0503020204020204" pitchFamily="34" charset="-122"/>
                <a:cs typeface="+mn-ea"/>
                <a:sym typeface="+mn-lt"/>
              </a:rPr>
              <a:t>3</a:t>
            </a:r>
            <a:r>
              <a:rPr lang="zh-CN" altLang="en-US" sz="2400" b="1" dirty="0">
                <a:latin typeface="微软雅黑" panose="020B0503020204020204" pitchFamily="34" charset="-122"/>
                <a:ea typeface="微软雅黑" panose="020B0503020204020204" pitchFamily="34" charset="-122"/>
                <a:cs typeface="+mn-ea"/>
                <a:sym typeface="+mn-lt"/>
              </a:rPr>
              <a:t>章 处理器</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流水线</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流水线处理器的设计与实现</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各类冒险及异常处理</a:t>
            </a:r>
            <a:endParaRPr lang="en-US" altLang="zh-CN" sz="2400" b="1" dirty="0">
              <a:latin typeface="微软雅黑" panose="020B0503020204020204" pitchFamily="34" charset="-122"/>
              <a:ea typeface="微软雅黑" panose="020B0503020204020204" pitchFamily="34" charset="-122"/>
              <a:cs typeface="+mn-ea"/>
              <a:sym typeface="+mn-lt"/>
            </a:endParaRPr>
          </a:p>
        </p:txBody>
      </p:sp>
      <p:sp>
        <p:nvSpPr>
          <p:cNvPr id="4" name="星形: 五角 3">
            <a:extLst>
              <a:ext uri="{FF2B5EF4-FFF2-40B4-BE49-F238E27FC236}">
                <a16:creationId xmlns:a16="http://schemas.microsoft.com/office/drawing/2014/main" id="{0B88A766-FDEE-43E5-A98B-CD69D260556D}"/>
              </a:ext>
            </a:extLst>
          </p:cNvPr>
          <p:cNvSpPr/>
          <p:nvPr/>
        </p:nvSpPr>
        <p:spPr>
          <a:xfrm>
            <a:off x="7873341" y="3058886"/>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星形: 五角 4">
            <a:extLst>
              <a:ext uri="{FF2B5EF4-FFF2-40B4-BE49-F238E27FC236}">
                <a16:creationId xmlns:a16="http://schemas.microsoft.com/office/drawing/2014/main" id="{AA380347-7852-41B3-876C-A951789B565D}"/>
              </a:ext>
            </a:extLst>
          </p:cNvPr>
          <p:cNvSpPr/>
          <p:nvPr/>
        </p:nvSpPr>
        <p:spPr>
          <a:xfrm>
            <a:off x="3372592" y="4151416"/>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星形: 五角 5">
            <a:extLst>
              <a:ext uri="{FF2B5EF4-FFF2-40B4-BE49-F238E27FC236}">
                <a16:creationId xmlns:a16="http://schemas.microsoft.com/office/drawing/2014/main" id="{082CD1BE-F960-4484-8BA0-E9C8AC2F90CA}"/>
              </a:ext>
            </a:extLst>
          </p:cNvPr>
          <p:cNvSpPr/>
          <p:nvPr/>
        </p:nvSpPr>
        <p:spPr>
          <a:xfrm>
            <a:off x="3845627" y="4151415"/>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星形: 五角 6">
            <a:extLst>
              <a:ext uri="{FF2B5EF4-FFF2-40B4-BE49-F238E27FC236}">
                <a16:creationId xmlns:a16="http://schemas.microsoft.com/office/drawing/2014/main" id="{27B2D944-34D0-4D6D-9482-06F8D5B190E4}"/>
              </a:ext>
            </a:extLst>
          </p:cNvPr>
          <p:cNvSpPr/>
          <p:nvPr/>
        </p:nvSpPr>
        <p:spPr>
          <a:xfrm>
            <a:off x="4318662" y="4151414"/>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星形: 五角 10">
            <a:extLst>
              <a:ext uri="{FF2B5EF4-FFF2-40B4-BE49-F238E27FC236}">
                <a16:creationId xmlns:a16="http://schemas.microsoft.com/office/drawing/2014/main" id="{ADED5880-5A6E-4BCC-8809-273859AE2624}"/>
              </a:ext>
            </a:extLst>
          </p:cNvPr>
          <p:cNvSpPr/>
          <p:nvPr/>
        </p:nvSpPr>
        <p:spPr>
          <a:xfrm>
            <a:off x="4599381" y="1363448"/>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星形: 五角 1">
            <a:extLst>
              <a:ext uri="{FF2B5EF4-FFF2-40B4-BE49-F238E27FC236}">
                <a16:creationId xmlns:a16="http://schemas.microsoft.com/office/drawing/2014/main" id="{445C1D7C-7724-0F48-A423-A54F09986969}"/>
              </a:ext>
            </a:extLst>
          </p:cNvPr>
          <p:cNvSpPr/>
          <p:nvPr/>
        </p:nvSpPr>
        <p:spPr>
          <a:xfrm>
            <a:off x="8322624" y="3058886"/>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3241405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2737346" cy="718321"/>
            <a:chOff x="635244" y="278221"/>
            <a:chExt cx="2737346"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4" y="688764"/>
              <a:ext cx="27373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Contents of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教学内容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矩形 2">
            <a:extLst>
              <a:ext uri="{FF2B5EF4-FFF2-40B4-BE49-F238E27FC236}">
                <a16:creationId xmlns:a16="http://schemas.microsoft.com/office/drawing/2014/main" id="{F8A797D1-F65F-459D-8101-9F9747B85BB1}"/>
              </a:ext>
            </a:extLst>
          </p:cNvPr>
          <p:cNvSpPr/>
          <p:nvPr/>
        </p:nvSpPr>
        <p:spPr>
          <a:xfrm>
            <a:off x="1056904" y="1268813"/>
            <a:ext cx="10070275" cy="4653966"/>
          </a:xfrm>
          <a:prstGeom prst="rect">
            <a:avLst/>
          </a:prstGeom>
          <a:ln>
            <a:solidFill>
              <a:schemeClr val="accent1"/>
            </a:solidFill>
          </a:ln>
        </p:spPr>
        <p:txBody>
          <a:bodyPr wrap="square" lIns="72000" rIns="72000">
            <a:spAutoFit/>
          </a:bodyPr>
          <a:lstStyle/>
          <a:p>
            <a:pPr marL="342900" indent="-342900" algn="just">
              <a:lnSpc>
                <a:spcPts val="4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第</a:t>
            </a:r>
            <a:r>
              <a:rPr lang="en-US" altLang="zh-CN" sz="2400" b="1" dirty="0">
                <a:latin typeface="微软雅黑" panose="020B0503020204020204" pitchFamily="34" charset="-122"/>
                <a:ea typeface="微软雅黑" panose="020B0503020204020204" pitchFamily="34" charset="-122"/>
                <a:cs typeface="+mn-ea"/>
                <a:sym typeface="+mn-lt"/>
              </a:rPr>
              <a:t>4</a:t>
            </a:r>
            <a:r>
              <a:rPr lang="zh-CN" altLang="en-US" sz="2400" b="1" dirty="0">
                <a:latin typeface="微软雅黑" panose="020B0503020204020204" pitchFamily="34" charset="-122"/>
                <a:ea typeface="微软雅黑" panose="020B0503020204020204" pitchFamily="34" charset="-122"/>
                <a:cs typeface="+mn-ea"/>
                <a:sym typeface="+mn-lt"/>
              </a:rPr>
              <a:t>章 大容量和高速度：开发存储器层次结构</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cs typeface="+mn-ea"/>
                <a:sym typeface="+mn-lt"/>
              </a:rPr>
              <a:t>Cache</a:t>
            </a:r>
            <a:r>
              <a:rPr lang="zh-CN" altLang="en-US" sz="2400" b="1" dirty="0">
                <a:latin typeface="微软雅黑" panose="020B0503020204020204" pitchFamily="34" charset="-122"/>
                <a:ea typeface="微软雅黑" panose="020B0503020204020204" pitchFamily="34" charset="-122"/>
                <a:cs typeface="+mn-ea"/>
                <a:sym typeface="+mn-lt"/>
              </a:rPr>
              <a:t>的基本原理（自学）</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en-US" altLang="zh-CN" sz="2400" b="1" dirty="0">
                <a:latin typeface="微软雅黑" panose="020B0503020204020204" pitchFamily="34" charset="-122"/>
                <a:ea typeface="微软雅黑" panose="020B0503020204020204" pitchFamily="34" charset="-122"/>
                <a:cs typeface="+mn-ea"/>
                <a:sym typeface="+mn-lt"/>
              </a:rPr>
              <a:t>Cache</a:t>
            </a:r>
            <a:r>
              <a:rPr lang="zh-CN" altLang="en-US" sz="2400" b="1" dirty="0">
                <a:latin typeface="微软雅黑" panose="020B0503020204020204" pitchFamily="34" charset="-122"/>
                <a:ea typeface="微软雅黑" panose="020B0503020204020204" pitchFamily="34" charset="-122"/>
                <a:cs typeface="+mn-ea"/>
                <a:sym typeface="+mn-lt"/>
              </a:rPr>
              <a:t>的性能评估和改进</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主存系统</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虚拟存储器</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新型存储系统</a:t>
            </a:r>
            <a:endParaRPr lang="en-US" altLang="zh-CN" sz="2400" b="1" dirty="0">
              <a:latin typeface="微软雅黑" panose="020B0503020204020204" pitchFamily="34" charset="-122"/>
              <a:ea typeface="微软雅黑" panose="020B0503020204020204" pitchFamily="34" charset="-122"/>
              <a:cs typeface="+mn-ea"/>
              <a:sym typeface="+mn-lt"/>
            </a:endParaRPr>
          </a:p>
          <a:p>
            <a:pPr marL="342900" indent="-342900" algn="just">
              <a:lnSpc>
                <a:spcPts val="4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第</a:t>
            </a:r>
            <a:r>
              <a:rPr lang="en-US" altLang="zh-CN" sz="2400" b="1" dirty="0">
                <a:latin typeface="微软雅黑" panose="020B0503020204020204" pitchFamily="34" charset="-122"/>
                <a:ea typeface="微软雅黑" panose="020B0503020204020204" pitchFamily="34" charset="-122"/>
                <a:cs typeface="+mn-ea"/>
                <a:sym typeface="+mn-lt"/>
              </a:rPr>
              <a:t>5</a:t>
            </a:r>
            <a:r>
              <a:rPr lang="zh-CN" altLang="en-US" sz="2400" b="1" dirty="0">
                <a:latin typeface="微软雅黑" panose="020B0503020204020204" pitchFamily="34" charset="-122"/>
                <a:ea typeface="微软雅黑" panose="020B0503020204020204" pitchFamily="34" charset="-122"/>
                <a:cs typeface="+mn-ea"/>
                <a:sym typeface="+mn-lt"/>
              </a:rPr>
              <a:t>章 指令级并行（待定）</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指令动态调度</a:t>
            </a:r>
            <a:endParaRPr lang="en-US" altLang="zh-CN" sz="2400" b="1" dirty="0">
              <a:latin typeface="微软雅黑" panose="020B0503020204020204" pitchFamily="34" charset="-122"/>
              <a:ea typeface="微软雅黑" panose="020B0503020204020204" pitchFamily="34" charset="-122"/>
              <a:cs typeface="+mn-ea"/>
              <a:sym typeface="+mn-lt"/>
            </a:endParaRPr>
          </a:p>
          <a:p>
            <a:pPr marL="800100" lvl="1" indent="-342900" algn="just">
              <a:lnSpc>
                <a:spcPts val="4000"/>
              </a:lnSpc>
              <a:buClr>
                <a:srgbClr val="FF0066"/>
              </a:buClr>
              <a:buFont typeface="Wingdings" panose="05000000000000000000" pitchFamily="2" charset="2"/>
              <a:buChar char="ü"/>
            </a:pPr>
            <a:r>
              <a:rPr lang="zh-CN" altLang="en-US" sz="2400" b="1" dirty="0">
                <a:latin typeface="微软雅黑" panose="020B0503020204020204" pitchFamily="34" charset="-122"/>
                <a:ea typeface="微软雅黑" panose="020B0503020204020204" pitchFamily="34" charset="-122"/>
                <a:cs typeface="+mn-ea"/>
                <a:sym typeface="+mn-lt"/>
              </a:rPr>
              <a:t>指令静态调度</a:t>
            </a:r>
            <a:endParaRPr lang="en-US" altLang="zh-CN" sz="2400" b="1" dirty="0">
              <a:latin typeface="微软雅黑" panose="020B0503020204020204" pitchFamily="34" charset="-122"/>
              <a:ea typeface="微软雅黑" panose="020B0503020204020204" pitchFamily="34" charset="-122"/>
              <a:cs typeface="+mn-ea"/>
              <a:sym typeface="+mn-lt"/>
            </a:endParaRPr>
          </a:p>
        </p:txBody>
      </p:sp>
      <p:sp>
        <p:nvSpPr>
          <p:cNvPr id="2" name="星形: 五角 1">
            <a:extLst>
              <a:ext uri="{FF2B5EF4-FFF2-40B4-BE49-F238E27FC236}">
                <a16:creationId xmlns:a16="http://schemas.microsoft.com/office/drawing/2014/main" id="{997532E9-AF9E-4DCD-918B-3DA0AD7EB181}"/>
              </a:ext>
            </a:extLst>
          </p:cNvPr>
          <p:cNvSpPr/>
          <p:nvPr/>
        </p:nvSpPr>
        <p:spPr>
          <a:xfrm>
            <a:off x="7623958" y="1396341"/>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星形: 五角 3">
            <a:extLst>
              <a:ext uri="{FF2B5EF4-FFF2-40B4-BE49-F238E27FC236}">
                <a16:creationId xmlns:a16="http://schemas.microsoft.com/office/drawing/2014/main" id="{17051269-E4DC-49AC-926F-35E965E56669}"/>
              </a:ext>
            </a:extLst>
          </p:cNvPr>
          <p:cNvSpPr/>
          <p:nvPr/>
        </p:nvSpPr>
        <p:spPr>
          <a:xfrm>
            <a:off x="8085118" y="1396341"/>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星形: 五角 4">
            <a:extLst>
              <a:ext uri="{FF2B5EF4-FFF2-40B4-BE49-F238E27FC236}">
                <a16:creationId xmlns:a16="http://schemas.microsoft.com/office/drawing/2014/main" id="{688DCDA7-027B-4CF9-AAD0-EE86E188BB26}"/>
              </a:ext>
            </a:extLst>
          </p:cNvPr>
          <p:cNvSpPr/>
          <p:nvPr/>
        </p:nvSpPr>
        <p:spPr>
          <a:xfrm>
            <a:off x="5130147" y="4414658"/>
            <a:ext cx="368135" cy="368135"/>
          </a:xfrm>
          <a:prstGeom prst="star5">
            <a:avLst/>
          </a:prstGeom>
          <a:solidFill>
            <a:srgbClr val="00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16227534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2404837" cy="718322"/>
            <a:chOff x="635244" y="278221"/>
            <a:chExt cx="2404837" cy="718321"/>
          </a:xfrm>
        </p:grpSpPr>
        <p:sp>
          <p:nvSpPr>
            <p:cNvPr id="21" name="矩形 20">
              <a:extLst>
                <a:ext uri="{FF2B5EF4-FFF2-40B4-BE49-F238E27FC236}">
                  <a16:creationId xmlns:a16="http://schemas.microsoft.com/office/drawing/2014/main" id="{8297BC28-DD3C-44C3-A8BA-1F5DFEE9D689}"/>
                </a:ext>
              </a:extLst>
            </p:cNvPr>
            <p:cNvSpPr/>
            <p:nvPr/>
          </p:nvSpPr>
          <p:spPr>
            <a:xfrm>
              <a:off x="635244" y="676890"/>
              <a:ext cx="2404837"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Experiments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实验内容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矩形 3">
            <a:extLst>
              <a:ext uri="{FF2B5EF4-FFF2-40B4-BE49-F238E27FC236}">
                <a16:creationId xmlns:a16="http://schemas.microsoft.com/office/drawing/2014/main" id="{F40CA6AA-FCAE-44DA-A73E-8C719DBC0E41}"/>
              </a:ext>
            </a:extLst>
          </p:cNvPr>
          <p:cNvSpPr/>
          <p:nvPr/>
        </p:nvSpPr>
        <p:spPr>
          <a:xfrm>
            <a:off x="1056904" y="1138182"/>
            <a:ext cx="10070275" cy="2797048"/>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实验任务一：基于</a:t>
            </a:r>
            <a:r>
              <a:rPr lang="en-US" altLang="zh-CN" sz="2400" b="1" dirty="0">
                <a:latin typeface="微软雅黑" panose="020B0503020204020204" pitchFamily="34" charset="-122"/>
                <a:ea typeface="微软雅黑" panose="020B0503020204020204" pitchFamily="34" charset="-122"/>
                <a:cs typeface="+mn-ea"/>
                <a:sym typeface="+mn-lt"/>
              </a:rPr>
              <a:t>32</a:t>
            </a:r>
            <a:r>
              <a:rPr lang="zh-CN" altLang="en-US" sz="2400" b="1" dirty="0">
                <a:latin typeface="微软雅黑" panose="020B0503020204020204" pitchFamily="34" charset="-122"/>
                <a:ea typeface="微软雅黑" panose="020B0503020204020204" pitchFamily="34" charset="-122"/>
                <a:cs typeface="+mn-ea"/>
                <a:sym typeface="+mn-lt"/>
              </a:rPr>
              <a:t>位</a:t>
            </a:r>
            <a:r>
              <a:rPr lang="en-US" altLang="zh-CN" sz="2400" b="1" dirty="0">
                <a:latin typeface="微软雅黑" panose="020B0503020204020204" pitchFamily="34" charset="-122"/>
                <a:ea typeface="微软雅黑" panose="020B0503020204020204" pitchFamily="34" charset="-122"/>
                <a:cs typeface="+mn-ea"/>
                <a:sym typeface="+mn-lt"/>
              </a:rPr>
              <a:t>RISC</a:t>
            </a:r>
            <a:r>
              <a:rPr lang="zh-CN" altLang="en-US" sz="2400" b="1" dirty="0">
                <a:latin typeface="微软雅黑" panose="020B0503020204020204" pitchFamily="34" charset="-122"/>
                <a:ea typeface="微软雅黑" panose="020B0503020204020204" pitchFamily="34" charset="-122"/>
                <a:cs typeface="+mn-ea"/>
                <a:sym typeface="+mn-lt"/>
              </a:rPr>
              <a:t>指令集仿真器的设计与实现</a:t>
            </a:r>
            <a:endParaRPr lang="en-US" altLang="zh-CN" sz="2400" b="1" dirty="0">
              <a:latin typeface="微软雅黑" panose="020B0503020204020204" pitchFamily="34" charset="-122"/>
              <a:ea typeface="微软雅黑" panose="020B0503020204020204" pitchFamily="34" charset="-122"/>
              <a:cs typeface="+mn-ea"/>
              <a:sym typeface="+mn-lt"/>
            </a:endParaRPr>
          </a:p>
          <a:p>
            <a:pPr algn="just">
              <a:lnSpc>
                <a:spcPct val="150000"/>
              </a:lnSpc>
              <a:buClr>
                <a:srgbClr val="FF0066"/>
              </a:buClr>
            </a:pPr>
            <a:r>
              <a:rPr lang="zh-CN" altLang="en-US" sz="2400" b="1"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采用高级语言（</a:t>
            </a:r>
            <a:r>
              <a:rPr lang="en-US" altLang="zh-CN" sz="2400" dirty="0">
                <a:latin typeface="微软雅黑" panose="020B0503020204020204" pitchFamily="34" charset="-122"/>
                <a:ea typeface="微软雅黑" panose="020B0503020204020204" pitchFamily="34" charset="-122"/>
                <a:cs typeface="+mn-ea"/>
                <a:sym typeface="+mn-lt"/>
              </a:rPr>
              <a:t>C/C++</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Java</a:t>
            </a:r>
            <a:r>
              <a:rPr lang="zh-CN" altLang="en-US" sz="2400" dirty="0">
                <a:latin typeface="微软雅黑" panose="020B0503020204020204" pitchFamily="34" charset="-122"/>
                <a:ea typeface="微软雅黑" panose="020B0503020204020204" pitchFamily="34" charset="-122"/>
                <a:cs typeface="+mn-ea"/>
                <a:sym typeface="+mn-lt"/>
              </a:rPr>
              <a:t>或</a:t>
            </a:r>
            <a:r>
              <a:rPr lang="en-US" altLang="zh-CN" sz="2400" dirty="0">
                <a:latin typeface="微软雅黑" panose="020B0503020204020204" pitchFamily="34" charset="-122"/>
                <a:ea typeface="微软雅黑" panose="020B0503020204020204" pitchFamily="34" charset="-122"/>
                <a:cs typeface="+mn-ea"/>
                <a:sym typeface="+mn-lt"/>
              </a:rPr>
              <a:t>Python</a:t>
            </a:r>
            <a:r>
              <a:rPr lang="zh-CN" altLang="en-US" sz="2400" dirty="0">
                <a:latin typeface="微软雅黑" panose="020B0503020204020204" pitchFamily="34" charset="-122"/>
                <a:ea typeface="微软雅黑" panose="020B0503020204020204" pitchFamily="34" charset="-122"/>
                <a:cs typeface="+mn-ea"/>
                <a:sym typeface="+mn-lt"/>
              </a:rPr>
              <a:t>等）设计面向</a:t>
            </a:r>
            <a:r>
              <a:rPr lang="en-US" altLang="zh-CN" sz="2400" dirty="0">
                <a:latin typeface="微软雅黑" panose="020B0503020204020204" pitchFamily="34" charset="-122"/>
                <a:ea typeface="微软雅黑" panose="020B0503020204020204" pitchFamily="34" charset="-122"/>
                <a:cs typeface="+mn-ea"/>
                <a:sym typeface="+mn-lt"/>
              </a:rPr>
              <a:t>32</a:t>
            </a:r>
            <a:r>
              <a:rPr lang="zh-CN" altLang="en-US" sz="2400" dirty="0">
                <a:latin typeface="微软雅黑" panose="020B0503020204020204" pitchFamily="34" charset="-122"/>
                <a:ea typeface="微软雅黑" panose="020B0503020204020204" pitchFamily="34" charset="-122"/>
                <a:cs typeface="+mn-ea"/>
                <a:sym typeface="+mn-lt"/>
              </a:rPr>
              <a:t>位</a:t>
            </a:r>
            <a:r>
              <a:rPr lang="en-US" altLang="zh-CN" sz="2400" dirty="0">
                <a:latin typeface="微软雅黑" panose="020B0503020204020204" pitchFamily="34" charset="-122"/>
                <a:ea typeface="微软雅黑" panose="020B0503020204020204" pitchFamily="34" charset="-122"/>
                <a:cs typeface="+mn-ea"/>
                <a:sym typeface="+mn-lt"/>
              </a:rPr>
              <a:t>MIPS</a:t>
            </a:r>
            <a:r>
              <a:rPr lang="zh-CN" altLang="en-US" sz="2400" dirty="0">
                <a:latin typeface="微软雅黑" panose="020B0503020204020204" pitchFamily="34" charset="-122"/>
                <a:ea typeface="微软雅黑" panose="020B0503020204020204" pitchFamily="34" charset="-122"/>
                <a:cs typeface="+mn-ea"/>
                <a:sym typeface="+mn-lt"/>
              </a:rPr>
              <a:t>或</a:t>
            </a:r>
            <a:r>
              <a:rPr lang="en-US" altLang="zh-CN" sz="2400" dirty="0" err="1">
                <a:latin typeface="微软雅黑" panose="020B0503020204020204" pitchFamily="34" charset="-122"/>
                <a:ea typeface="微软雅黑" panose="020B0503020204020204" pitchFamily="34" charset="-122"/>
                <a:cs typeface="+mn-ea"/>
                <a:sym typeface="+mn-lt"/>
              </a:rPr>
              <a:t>LoongArch</a:t>
            </a:r>
            <a:r>
              <a:rPr lang="zh-CN" altLang="en-US" sz="2400" dirty="0">
                <a:latin typeface="微软雅黑" panose="020B0503020204020204" pitchFamily="34" charset="-122"/>
                <a:ea typeface="微软雅黑" panose="020B0503020204020204" pitchFamily="34" charset="-122"/>
                <a:cs typeface="+mn-ea"/>
                <a:sym typeface="+mn-lt"/>
              </a:rPr>
              <a:t>的指令集仿真器（运行在</a:t>
            </a:r>
            <a:r>
              <a:rPr lang="en-US" altLang="zh-CN" sz="2400" dirty="0">
                <a:latin typeface="微软雅黑" panose="020B0503020204020204" pitchFamily="34" charset="-122"/>
                <a:ea typeface="微软雅黑" panose="020B0503020204020204" pitchFamily="34" charset="-122"/>
                <a:cs typeface="+mn-ea"/>
                <a:sym typeface="+mn-lt"/>
              </a:rPr>
              <a:t>Linux</a:t>
            </a:r>
            <a:r>
              <a:rPr lang="zh-CN" altLang="en-US" sz="2400" dirty="0">
                <a:latin typeface="微软雅黑" panose="020B0503020204020204" pitchFamily="34" charset="-122"/>
                <a:ea typeface="微软雅黑" panose="020B0503020204020204" pitchFamily="34" charset="-122"/>
                <a:cs typeface="+mn-ea"/>
                <a:sym typeface="+mn-lt"/>
              </a:rPr>
              <a:t>环境），用于实现对程序执行过程的模拟。该仿真器可支持</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单步执行</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断点</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显示寄存器信息</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显示特定存储单元信息</a:t>
            </a:r>
            <a:r>
              <a:rPr lang="zh-CN" altLang="en-US" sz="2400" dirty="0">
                <a:latin typeface="微软雅黑" panose="020B0503020204020204" pitchFamily="34" charset="-122"/>
                <a:ea typeface="微软雅黑" panose="020B0503020204020204" pitchFamily="34" charset="-122"/>
                <a:cs typeface="+mn-ea"/>
                <a:sym typeface="+mn-lt"/>
              </a:rPr>
              <a:t>等功能，为后续的处理器设计实验提供仿真测试工具。</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7" name="矩形 6">
            <a:extLst>
              <a:ext uri="{FF2B5EF4-FFF2-40B4-BE49-F238E27FC236}">
                <a16:creationId xmlns:a16="http://schemas.microsoft.com/office/drawing/2014/main" id="{7584B203-0253-40D7-8B4C-7995B0072B8C}"/>
              </a:ext>
            </a:extLst>
          </p:cNvPr>
          <p:cNvSpPr/>
          <p:nvPr/>
        </p:nvSpPr>
        <p:spPr>
          <a:xfrm>
            <a:off x="1056904" y="4012006"/>
            <a:ext cx="10070275" cy="2602123"/>
          </a:xfrm>
          <a:prstGeom prst="rect">
            <a:avLst/>
          </a:prstGeom>
          <a:ln>
            <a:solidFill>
              <a:schemeClr val="accent1"/>
            </a:solidFill>
          </a:ln>
        </p:spPr>
        <p:txBody>
          <a:bodyPr wrap="square" lIns="72000" rIns="72000">
            <a:spAutoFit/>
          </a:bodyPr>
          <a:lstStyle/>
          <a:p>
            <a:pPr marL="342900" indent="-342900" algn="just">
              <a:lnSpc>
                <a:spcPts val="4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实验任务二：基于</a:t>
            </a:r>
            <a:r>
              <a:rPr lang="en-US" altLang="zh-CN" sz="2400" b="1" dirty="0">
                <a:latin typeface="微软雅黑" panose="020B0503020204020204" pitchFamily="34" charset="-122"/>
                <a:ea typeface="微软雅黑" panose="020B0503020204020204" pitchFamily="34" charset="-122"/>
                <a:cs typeface="+mn-ea"/>
                <a:sym typeface="+mn-lt"/>
              </a:rPr>
              <a:t>32</a:t>
            </a:r>
            <a:r>
              <a:rPr lang="zh-CN" altLang="en-US" sz="2400" b="1" dirty="0">
                <a:latin typeface="微软雅黑" panose="020B0503020204020204" pitchFamily="34" charset="-122"/>
                <a:ea typeface="微软雅黑" panose="020B0503020204020204" pitchFamily="34" charset="-122"/>
                <a:cs typeface="+mn-ea"/>
                <a:sym typeface="+mn-lt"/>
              </a:rPr>
              <a:t>位</a:t>
            </a:r>
            <a:r>
              <a:rPr lang="en-US" altLang="zh-CN" sz="2400" b="1" dirty="0">
                <a:latin typeface="微软雅黑" panose="020B0503020204020204" pitchFamily="34" charset="-122"/>
                <a:ea typeface="微软雅黑" panose="020B0503020204020204" pitchFamily="34" charset="-122"/>
                <a:cs typeface="+mn-ea"/>
                <a:sym typeface="+mn-lt"/>
              </a:rPr>
              <a:t>RISC</a:t>
            </a:r>
            <a:r>
              <a:rPr lang="zh-CN" altLang="en-US" sz="2400" b="1" dirty="0">
                <a:latin typeface="微软雅黑" panose="020B0503020204020204" pitchFamily="34" charset="-122"/>
                <a:ea typeface="微软雅黑" panose="020B0503020204020204" pitchFamily="34" charset="-122"/>
                <a:cs typeface="+mn-ea"/>
                <a:sym typeface="+mn-lt"/>
              </a:rPr>
              <a:t>指令集的典型流水线处理器的设计与实现</a:t>
            </a:r>
            <a:endParaRPr lang="en-US" altLang="zh-CN" sz="2400" b="1" dirty="0">
              <a:latin typeface="微软雅黑" panose="020B0503020204020204" pitchFamily="34" charset="-122"/>
              <a:ea typeface="微软雅黑" panose="020B0503020204020204" pitchFamily="34" charset="-122"/>
              <a:cs typeface="+mn-ea"/>
              <a:sym typeface="+mn-lt"/>
            </a:endParaRPr>
          </a:p>
          <a:p>
            <a:pPr algn="just">
              <a:lnSpc>
                <a:spcPts val="4000"/>
              </a:lnSpc>
              <a:buClr>
                <a:srgbClr val="FF0066"/>
              </a:buClr>
            </a:pPr>
            <a:r>
              <a:rPr lang="zh-CN" altLang="en-US" sz="2400" b="1"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采用硬件描述语言（</a:t>
            </a:r>
            <a:r>
              <a:rPr lang="en-US" altLang="zh-CN" sz="2400" dirty="0">
                <a:latin typeface="微软雅黑" panose="020B0503020204020204" pitchFamily="34" charset="-122"/>
                <a:ea typeface="微软雅黑" panose="020B0503020204020204" pitchFamily="34" charset="-122"/>
                <a:cs typeface="+mn-ea"/>
                <a:sym typeface="+mn-lt"/>
              </a:rPr>
              <a:t> Verilog</a:t>
            </a:r>
            <a:r>
              <a:rPr lang="zh-CN" altLang="en-US" sz="2400" dirty="0">
                <a:latin typeface="微软雅黑" panose="020B0503020204020204" pitchFamily="34" charset="-122"/>
                <a:ea typeface="微软雅黑" panose="020B0503020204020204" pitchFamily="34" charset="-122"/>
                <a:cs typeface="+mn-ea"/>
                <a:sym typeface="+mn-lt"/>
              </a:rPr>
              <a:t>或</a:t>
            </a:r>
            <a:r>
              <a:rPr lang="en-US" altLang="zh-CN" sz="2400" dirty="0" err="1">
                <a:latin typeface="微软雅黑" panose="020B0503020204020204" pitchFamily="34" charset="-122"/>
                <a:ea typeface="微软雅黑" panose="020B0503020204020204" pitchFamily="34" charset="-122"/>
                <a:cs typeface="+mn-ea"/>
                <a:sym typeface="+mn-lt"/>
              </a:rPr>
              <a:t>SystemVerilog</a:t>
            </a: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）设计基于</a:t>
            </a:r>
            <a:r>
              <a:rPr lang="en-US" altLang="zh-CN" sz="2400" dirty="0" err="1">
                <a:latin typeface="微软雅黑" panose="020B0503020204020204" pitchFamily="34" charset="-122"/>
                <a:ea typeface="微软雅黑" panose="020B0503020204020204" pitchFamily="34" charset="-122"/>
                <a:cs typeface="+mn-ea"/>
                <a:sym typeface="+mn-lt"/>
              </a:rPr>
              <a:t>MIPS32</a:t>
            </a:r>
            <a:r>
              <a:rPr lang="zh-CN" altLang="en-US" sz="2400" dirty="0">
                <a:latin typeface="微软雅黑" panose="020B0503020204020204" pitchFamily="34" charset="-122"/>
                <a:ea typeface="微软雅黑" panose="020B0503020204020204" pitchFamily="34" charset="-122"/>
                <a:cs typeface="+mn-ea"/>
                <a:sym typeface="+mn-lt"/>
              </a:rPr>
              <a:t>或</a:t>
            </a:r>
            <a:r>
              <a:rPr lang="en-US" altLang="zh-CN" sz="2400" dirty="0" err="1">
                <a:latin typeface="微软雅黑" panose="020B0503020204020204" pitchFamily="34" charset="-122"/>
                <a:ea typeface="微软雅黑" panose="020B0503020204020204" pitchFamily="34" charset="-122"/>
                <a:cs typeface="+mn-ea"/>
                <a:sym typeface="+mn-lt"/>
              </a:rPr>
              <a:t>LoongArch32</a:t>
            </a:r>
            <a:r>
              <a:rPr lang="zh-CN" altLang="en-US" sz="2400" dirty="0">
                <a:latin typeface="微软雅黑" panose="020B0503020204020204" pitchFamily="34" charset="-122"/>
                <a:ea typeface="微软雅黑" panose="020B0503020204020204" pitchFamily="34" charset="-122"/>
                <a:cs typeface="+mn-ea"/>
                <a:sym typeface="+mn-lt"/>
              </a:rPr>
              <a:t>的流水线处理器微架构。该处理器采用</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5</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级经典流水线</a:t>
            </a:r>
            <a:r>
              <a:rPr lang="zh-CN" altLang="en-US" sz="2400" dirty="0">
                <a:latin typeface="微软雅黑" panose="020B0503020204020204" pitchFamily="34" charset="-122"/>
                <a:ea typeface="微软雅黑" panose="020B0503020204020204" pitchFamily="34" charset="-122"/>
                <a:cs typeface="+mn-ea"/>
                <a:sym typeface="+mn-lt"/>
              </a:rPr>
              <a:t>和</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哈佛结构</a:t>
            </a:r>
            <a:r>
              <a:rPr lang="zh-CN" altLang="en-US" sz="2400" dirty="0">
                <a:latin typeface="微软雅黑" panose="020B0503020204020204" pitchFamily="34" charset="-122"/>
                <a:ea typeface="微软雅黑" panose="020B0503020204020204" pitchFamily="34" charset="-122"/>
                <a:cs typeface="+mn-ea"/>
                <a:sym typeface="+mn-lt"/>
              </a:rPr>
              <a:t>，支持常见指令，支持</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32</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个</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32</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位通用寄存器</a:t>
            </a:r>
            <a:r>
              <a:rPr lang="zh-CN" altLang="en-US" sz="2400" dirty="0">
                <a:latin typeface="微软雅黑" panose="020B0503020204020204" pitchFamily="34" charset="-122"/>
                <a:ea typeface="微软雅黑" panose="020B0503020204020204" pitchFamily="34" charset="-122"/>
                <a:cs typeface="+mn-ea"/>
                <a:sym typeface="+mn-lt"/>
              </a:rPr>
              <a:t>。所设计的处理器将通过</a:t>
            </a:r>
            <a:r>
              <a:rPr lang="en-US" altLang="zh-CN" sz="2400" dirty="0">
                <a:latin typeface="微软雅黑" panose="020B0503020204020204" pitchFamily="34" charset="-122"/>
                <a:ea typeface="微软雅黑" panose="020B0503020204020204" pitchFamily="34" charset="-122"/>
                <a:cs typeface="+mn-ea"/>
                <a:sym typeface="+mn-lt"/>
              </a:rPr>
              <a:t>Xilinx </a:t>
            </a:r>
            <a:r>
              <a:rPr lang="en-US" altLang="zh-CN" sz="2400" dirty="0" err="1">
                <a:latin typeface="微软雅黑" panose="020B0503020204020204" pitchFamily="34" charset="-122"/>
                <a:ea typeface="微软雅黑" panose="020B0503020204020204" pitchFamily="34" charset="-122"/>
                <a:cs typeface="+mn-ea"/>
                <a:sym typeface="+mn-lt"/>
              </a:rPr>
              <a:t>Vivado</a:t>
            </a:r>
            <a:r>
              <a:rPr lang="en-US" altLang="zh-CN" sz="2400" dirty="0">
                <a:latin typeface="微软雅黑" panose="020B0503020204020204" pitchFamily="34" charset="-122"/>
                <a:ea typeface="微软雅黑" panose="020B0503020204020204" pitchFamily="34" charset="-122"/>
                <a:cs typeface="+mn-ea"/>
                <a:sym typeface="+mn-lt"/>
              </a:rPr>
              <a:t> EDA</a:t>
            </a:r>
            <a:r>
              <a:rPr lang="zh-CN" altLang="en-US" sz="2400" dirty="0">
                <a:latin typeface="微软雅黑" panose="020B0503020204020204" pitchFamily="34" charset="-122"/>
                <a:ea typeface="微软雅黑" panose="020B0503020204020204" pitchFamily="34" charset="-122"/>
                <a:cs typeface="+mn-ea"/>
                <a:sym typeface="+mn-lt"/>
              </a:rPr>
              <a:t>工具完成仿真、综合和实现。</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660225889"/>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2404837" cy="718322"/>
            <a:chOff x="635244" y="278221"/>
            <a:chExt cx="2404837" cy="718321"/>
          </a:xfrm>
        </p:grpSpPr>
        <p:sp>
          <p:nvSpPr>
            <p:cNvPr id="21" name="矩形 20">
              <a:extLst>
                <a:ext uri="{FF2B5EF4-FFF2-40B4-BE49-F238E27FC236}">
                  <a16:creationId xmlns:a16="http://schemas.microsoft.com/office/drawing/2014/main" id="{8297BC28-DD3C-44C3-A8BA-1F5DFEE9D689}"/>
                </a:ext>
              </a:extLst>
            </p:cNvPr>
            <p:cNvSpPr/>
            <p:nvPr/>
          </p:nvSpPr>
          <p:spPr>
            <a:xfrm>
              <a:off x="635244" y="676890"/>
              <a:ext cx="2404837"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Experiments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实验内容</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64019353-B1B0-4660-AA1A-46FD80953ED8}"/>
              </a:ext>
            </a:extLst>
          </p:cNvPr>
          <p:cNvSpPr/>
          <p:nvPr/>
        </p:nvSpPr>
        <p:spPr>
          <a:xfrm>
            <a:off x="1066799" y="1278713"/>
            <a:ext cx="10070275" cy="2602123"/>
          </a:xfrm>
          <a:prstGeom prst="rect">
            <a:avLst/>
          </a:prstGeom>
          <a:ln>
            <a:solidFill>
              <a:schemeClr val="accent1"/>
            </a:solidFill>
          </a:ln>
        </p:spPr>
        <p:txBody>
          <a:bodyPr wrap="square" lIns="72000" rIns="72000">
            <a:spAutoFit/>
          </a:bodyPr>
          <a:lstStyle/>
          <a:p>
            <a:pPr marL="342900" indent="-342900" algn="just">
              <a:lnSpc>
                <a:spcPts val="4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实验任务三：流水线处理器的冒险消除与异常处理</a:t>
            </a:r>
            <a:endParaRPr lang="en-US" altLang="zh-CN" sz="2400" b="1" dirty="0">
              <a:latin typeface="微软雅黑" panose="020B0503020204020204" pitchFamily="34" charset="-122"/>
              <a:ea typeface="微软雅黑" panose="020B0503020204020204" pitchFamily="34" charset="-122"/>
              <a:cs typeface="+mn-ea"/>
              <a:sym typeface="+mn-lt"/>
            </a:endParaRPr>
          </a:p>
          <a:p>
            <a:pPr algn="just">
              <a:lnSpc>
                <a:spcPts val="4000"/>
              </a:lnSpc>
              <a:buClr>
                <a:srgbClr val="FF0066"/>
              </a:buClr>
            </a:pPr>
            <a:r>
              <a:rPr lang="zh-CN" altLang="en-US" sz="2400" dirty="0">
                <a:latin typeface="微软雅黑" panose="020B0503020204020204" pitchFamily="34" charset="-122"/>
                <a:ea typeface="微软雅黑" panose="020B0503020204020204" pitchFamily="34" charset="-122"/>
                <a:cs typeface="+mn-ea"/>
                <a:sym typeface="+mn-lt"/>
              </a:rPr>
              <a:t>    在实验二的基础上，采用硬件描述语言设计</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数据旁路结构</a:t>
            </a:r>
            <a:r>
              <a:rPr lang="zh-CN" altLang="en-US" sz="2400" dirty="0">
                <a:latin typeface="微软雅黑" panose="020B0503020204020204" pitchFamily="34" charset="-122"/>
                <a:ea typeface="微软雅黑" panose="020B0503020204020204" pitchFamily="34" charset="-122"/>
                <a:cs typeface="+mn-ea"/>
                <a:sym typeface="+mn-lt"/>
              </a:rPr>
              <a:t>消除数据冒险、设计</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分支延迟槽</a:t>
            </a:r>
            <a:r>
              <a:rPr lang="zh-CN" altLang="en-US" sz="2400" dirty="0">
                <a:latin typeface="微软雅黑" panose="020B0503020204020204" pitchFamily="34" charset="-122"/>
                <a:ea typeface="微软雅黑" panose="020B0503020204020204" pitchFamily="34" charset="-122"/>
                <a:cs typeface="+mn-ea"/>
                <a:sym typeface="+mn-lt"/>
              </a:rPr>
              <a:t>或</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分支预测单元</a:t>
            </a:r>
            <a:r>
              <a:rPr lang="zh-CN" altLang="en-US" sz="2400" dirty="0">
                <a:latin typeface="微软雅黑" panose="020B0503020204020204" pitchFamily="34" charset="-122"/>
                <a:ea typeface="微软雅黑" panose="020B0503020204020204" pitchFamily="34" charset="-122"/>
                <a:cs typeface="+mn-ea"/>
                <a:sym typeface="+mn-lt"/>
              </a:rPr>
              <a:t>消除的控制冒险、设计</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暂停单元</a:t>
            </a:r>
            <a:r>
              <a:rPr lang="zh-CN" altLang="en-US" sz="2400" dirty="0">
                <a:latin typeface="微软雅黑" panose="020B0503020204020204" pitchFamily="34" charset="-122"/>
                <a:ea typeface="微软雅黑" panose="020B0503020204020204" pitchFamily="34" charset="-122"/>
                <a:cs typeface="+mn-ea"/>
                <a:sym typeface="+mn-lt"/>
              </a:rPr>
              <a:t>、</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异常处理单元</a:t>
            </a:r>
            <a:r>
              <a:rPr lang="zh-CN" altLang="en-US" sz="2400" dirty="0">
                <a:latin typeface="微软雅黑" panose="020B0503020204020204" pitchFamily="34" charset="-122"/>
                <a:ea typeface="微软雅黑" panose="020B0503020204020204" pitchFamily="34" charset="-122"/>
                <a:cs typeface="+mn-ea"/>
                <a:sym typeface="+mn-lt"/>
              </a:rPr>
              <a:t>实现处理器的精确异常处理。所设计的处理器将通过</a:t>
            </a:r>
            <a:r>
              <a:rPr lang="en-US" altLang="zh-CN" sz="2400" dirty="0">
                <a:latin typeface="微软雅黑" panose="020B0503020204020204" pitchFamily="34" charset="-122"/>
                <a:ea typeface="微软雅黑" panose="020B0503020204020204" pitchFamily="34" charset="-122"/>
                <a:cs typeface="+mn-ea"/>
                <a:sym typeface="+mn-lt"/>
              </a:rPr>
              <a:t>Xilinx </a:t>
            </a:r>
            <a:r>
              <a:rPr lang="en-US" altLang="zh-CN" sz="2400" dirty="0" err="1">
                <a:latin typeface="微软雅黑" panose="020B0503020204020204" pitchFamily="34" charset="-122"/>
                <a:ea typeface="微软雅黑" panose="020B0503020204020204" pitchFamily="34" charset="-122"/>
                <a:cs typeface="+mn-ea"/>
                <a:sym typeface="+mn-lt"/>
              </a:rPr>
              <a:t>Vivado</a:t>
            </a:r>
            <a:r>
              <a:rPr lang="en-US" altLang="zh-CN" sz="2400" dirty="0">
                <a:latin typeface="微软雅黑" panose="020B0503020204020204" pitchFamily="34" charset="-122"/>
                <a:ea typeface="微软雅黑" panose="020B0503020204020204" pitchFamily="34" charset="-122"/>
                <a:cs typeface="+mn-ea"/>
                <a:sym typeface="+mn-lt"/>
              </a:rPr>
              <a:t> EDA</a:t>
            </a:r>
            <a:r>
              <a:rPr lang="zh-CN" altLang="en-US" sz="2400" dirty="0">
                <a:latin typeface="微软雅黑" panose="020B0503020204020204" pitchFamily="34" charset="-122"/>
                <a:ea typeface="微软雅黑" panose="020B0503020204020204" pitchFamily="34" charset="-122"/>
                <a:cs typeface="+mn-ea"/>
                <a:sym typeface="+mn-lt"/>
              </a:rPr>
              <a:t>工具完成仿真、综合和实现。</a:t>
            </a:r>
            <a:endParaRPr lang="en-US" altLang="zh-CN" sz="2400" dirty="0">
              <a:latin typeface="微软雅黑" panose="020B0503020204020204" pitchFamily="34" charset="-122"/>
              <a:ea typeface="微软雅黑" panose="020B0503020204020204" pitchFamily="34" charset="-122"/>
              <a:cs typeface="+mn-ea"/>
              <a:sym typeface="+mn-lt"/>
            </a:endParaRPr>
          </a:p>
        </p:txBody>
      </p:sp>
      <p:sp>
        <p:nvSpPr>
          <p:cNvPr id="8" name="矩形 7">
            <a:extLst>
              <a:ext uri="{FF2B5EF4-FFF2-40B4-BE49-F238E27FC236}">
                <a16:creationId xmlns:a16="http://schemas.microsoft.com/office/drawing/2014/main" id="{C77806E4-9430-4196-9580-16D973F2BB69}"/>
              </a:ext>
            </a:extLst>
          </p:cNvPr>
          <p:cNvSpPr/>
          <p:nvPr/>
        </p:nvSpPr>
        <p:spPr>
          <a:xfrm>
            <a:off x="1064821" y="3996181"/>
            <a:ext cx="10070275" cy="1576201"/>
          </a:xfrm>
          <a:prstGeom prst="rect">
            <a:avLst/>
          </a:prstGeom>
          <a:ln>
            <a:solidFill>
              <a:schemeClr val="accent1"/>
            </a:solidFill>
          </a:ln>
        </p:spPr>
        <p:txBody>
          <a:bodyPr wrap="square" lIns="72000" rIns="72000">
            <a:spAutoFit/>
          </a:bodyPr>
          <a:lstStyle/>
          <a:p>
            <a:pPr marL="342900" indent="-342900" algn="just">
              <a:lnSpc>
                <a:spcPts val="4000"/>
              </a:lnSpc>
              <a:buClr>
                <a:srgbClr val="FF0066"/>
              </a:buClr>
              <a:buFont typeface="Wingdings" panose="05000000000000000000" pitchFamily="2" charset="2"/>
              <a:buChar char="p"/>
            </a:pPr>
            <a:r>
              <a:rPr lang="zh-CN" altLang="en-US" sz="2400" b="1" dirty="0">
                <a:latin typeface="微软雅黑" panose="020B0503020204020204" pitchFamily="34" charset="-122"/>
                <a:ea typeface="微软雅黑" panose="020B0503020204020204" pitchFamily="34" charset="-122"/>
                <a:cs typeface="+mn-ea"/>
                <a:sym typeface="+mn-lt"/>
              </a:rPr>
              <a:t>实验任务四：</a:t>
            </a:r>
            <a:r>
              <a:rPr lang="en-US" altLang="zh-CN" sz="2400" b="1" dirty="0">
                <a:latin typeface="微软雅黑" panose="020B0503020204020204" pitchFamily="34" charset="-122"/>
                <a:ea typeface="微软雅黑" panose="020B0503020204020204" pitchFamily="34" charset="-122"/>
                <a:cs typeface="+mn-ea"/>
                <a:sym typeface="+mn-lt"/>
              </a:rPr>
              <a:t>SoC</a:t>
            </a:r>
            <a:r>
              <a:rPr lang="zh-CN" altLang="en-US" sz="2400" b="1" dirty="0">
                <a:latin typeface="微软雅黑" panose="020B0503020204020204" pitchFamily="34" charset="-122"/>
                <a:ea typeface="微软雅黑" panose="020B0503020204020204" pitchFamily="34" charset="-122"/>
                <a:cs typeface="+mn-ea"/>
                <a:sym typeface="+mn-lt"/>
              </a:rPr>
              <a:t>设计与实现</a:t>
            </a:r>
            <a:endParaRPr lang="en-US" altLang="zh-CN" sz="2400" b="1" dirty="0">
              <a:latin typeface="微软雅黑" panose="020B0503020204020204" pitchFamily="34" charset="-122"/>
              <a:ea typeface="微软雅黑" panose="020B0503020204020204" pitchFamily="34" charset="-122"/>
              <a:cs typeface="+mn-ea"/>
              <a:sym typeface="+mn-lt"/>
            </a:endParaRPr>
          </a:p>
          <a:p>
            <a:pPr algn="just">
              <a:lnSpc>
                <a:spcPts val="4000"/>
              </a:lnSpc>
              <a:buClr>
                <a:srgbClr val="FF0066"/>
              </a:buClr>
            </a:pPr>
            <a:r>
              <a:rPr lang="zh-CN" altLang="en-US" sz="2400" dirty="0">
                <a:latin typeface="微软雅黑" panose="020B0503020204020204" pitchFamily="34" charset="-122"/>
                <a:ea typeface="微软雅黑" panose="020B0503020204020204" pitchFamily="34" charset="-122"/>
                <a:cs typeface="+mn-ea"/>
                <a:sym typeface="+mn-lt"/>
              </a:rPr>
              <a:t>基于所设计的流水线处理器和常见</a:t>
            </a:r>
            <a:r>
              <a:rPr lang="en-US" altLang="zh-CN" sz="2400" dirty="0">
                <a:latin typeface="微软雅黑" panose="020B0503020204020204" pitchFamily="34" charset="-122"/>
                <a:ea typeface="微软雅黑" panose="020B0503020204020204" pitchFamily="34" charset="-122"/>
                <a:cs typeface="+mn-ea"/>
                <a:sym typeface="+mn-lt"/>
              </a:rPr>
              <a:t>I/O</a:t>
            </a:r>
            <a:r>
              <a:rPr lang="zh-CN" altLang="en-US" sz="2400" dirty="0">
                <a:latin typeface="微软雅黑" panose="020B0503020204020204" pitchFamily="34" charset="-122"/>
                <a:ea typeface="微软雅黑" panose="020B0503020204020204" pitchFamily="34" charset="-122"/>
                <a:cs typeface="+mn-ea"/>
                <a:sym typeface="+mn-lt"/>
              </a:rPr>
              <a:t>接口，搭建</a:t>
            </a: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SoC</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系统平台</a:t>
            </a:r>
            <a:r>
              <a:rPr lang="zh-CN" altLang="en-US" sz="2400" dirty="0">
                <a:latin typeface="微软雅黑" panose="020B0503020204020204" pitchFamily="34" charset="-122"/>
                <a:ea typeface="微软雅黑" panose="020B0503020204020204" pitchFamily="34" charset="-122"/>
                <a:cs typeface="+mn-ea"/>
                <a:sym typeface="+mn-lt"/>
              </a:rPr>
              <a:t>。通过自行编写以及提供的测试用例完成系统测试。</a:t>
            </a:r>
            <a:endParaRPr lang="en-US" altLang="zh-CN" sz="24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20806116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E135000-48C8-451E-9CBA-D6E47967769E}"/>
              </a:ext>
            </a:extLst>
          </p:cNvPr>
          <p:cNvPicPr>
            <a:picLocks noChangeAspect="1"/>
          </p:cNvPicPr>
          <p:nvPr/>
        </p:nvPicPr>
        <p:blipFill>
          <a:blip r:embed="rId3"/>
          <a:stretch>
            <a:fillRect/>
          </a:stretch>
        </p:blipFill>
        <p:spPr>
          <a:xfrm>
            <a:off x="154550" y="-1"/>
            <a:ext cx="11898000" cy="6870632"/>
          </a:xfrm>
          <a:prstGeom prst="rect">
            <a:avLst/>
          </a:prstGeom>
        </p:spPr>
      </p:pic>
    </p:spTree>
    <p:extLst>
      <p:ext uri="{BB962C8B-B14F-4D97-AF65-F5344CB8AC3E}">
        <p14:creationId xmlns:p14="http://schemas.microsoft.com/office/powerpoint/2010/main" val="3435758182"/>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837123" y="278225"/>
            <a:ext cx="2058777" cy="785893"/>
            <a:chOff x="837121" y="278221"/>
            <a:chExt cx="2058777" cy="785892"/>
          </a:xfrm>
        </p:grpSpPr>
        <p:sp>
          <p:nvSpPr>
            <p:cNvPr id="42" name="矩形 41"/>
            <p:cNvSpPr/>
            <p:nvPr/>
          </p:nvSpPr>
          <p:spPr>
            <a:xfrm>
              <a:off x="837121" y="756336"/>
              <a:ext cx="195863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Who am I</a:t>
              </a:r>
            </a:p>
          </p:txBody>
        </p:sp>
        <p:sp>
          <p:nvSpPr>
            <p:cNvPr id="43" name="矩形 42"/>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自我介绍</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矩形 8">
            <a:extLst>
              <a:ext uri="{FF2B5EF4-FFF2-40B4-BE49-F238E27FC236}">
                <a16:creationId xmlns:a16="http://schemas.microsoft.com/office/drawing/2014/main" id="{6509DA1B-8EA8-4345-8978-B063DD52C11B}"/>
              </a:ext>
            </a:extLst>
          </p:cNvPr>
          <p:cNvSpPr/>
          <p:nvPr/>
        </p:nvSpPr>
        <p:spPr>
          <a:xfrm>
            <a:off x="1056904" y="1273998"/>
            <a:ext cx="10094026" cy="476495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3600" dirty="0">
                <a:latin typeface="微软雅黑" panose="020B0503020204020204" pitchFamily="34" charset="-122"/>
                <a:ea typeface="微软雅黑" panose="020B0503020204020204" pitchFamily="34" charset="-122"/>
                <a:cs typeface="+mn-ea"/>
                <a:sym typeface="+mn-lt"/>
              </a:rPr>
              <a:t> 魏继增</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3600" dirty="0">
                <a:latin typeface="微软雅黑" panose="020B0503020204020204" pitchFamily="34" charset="-122"/>
                <a:ea typeface="微软雅黑" panose="020B0503020204020204" pitchFamily="34" charset="-122"/>
                <a:cs typeface="+mn-ea"/>
                <a:sym typeface="+mn-lt"/>
              </a:rPr>
              <a:t> 智能与计算学部（计算机科学与技术学院）</a:t>
            </a:r>
          </a:p>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3600" dirty="0">
                <a:latin typeface="微软雅黑" panose="020B0503020204020204" pitchFamily="34" charset="-122"/>
                <a:ea typeface="微软雅黑" panose="020B0503020204020204" pitchFamily="34" charset="-122"/>
                <a:cs typeface="+mn-ea"/>
                <a:sym typeface="+mn-lt"/>
              </a:rPr>
              <a:t> Email</a:t>
            </a:r>
            <a:r>
              <a:rPr lang="zh-CN" altLang="en-US" sz="3600" dirty="0">
                <a:latin typeface="微软雅黑" panose="020B0503020204020204" pitchFamily="34" charset="-122"/>
                <a:ea typeface="微软雅黑" panose="020B0503020204020204" pitchFamily="34" charset="-122"/>
                <a:cs typeface="+mn-ea"/>
                <a:sym typeface="+mn-lt"/>
              </a:rPr>
              <a:t>：</a:t>
            </a:r>
            <a:r>
              <a:rPr lang="en-US" altLang="zh-CN" sz="3600" dirty="0" err="1">
                <a:latin typeface="微软雅黑" panose="020B0503020204020204" pitchFamily="34" charset="-122"/>
                <a:ea typeface="微软雅黑" panose="020B0503020204020204" pitchFamily="34" charset="-122"/>
                <a:cs typeface="+mn-ea"/>
                <a:sym typeface="+mn-lt"/>
              </a:rPr>
              <a:t>weijizeng@tju.edu.cn</a:t>
            </a:r>
            <a:endParaRPr lang="en-US" altLang="zh-CN" sz="3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3600" dirty="0">
                <a:latin typeface="微软雅黑" panose="020B0503020204020204" pitchFamily="34" charset="-122"/>
                <a:ea typeface="微软雅黑" panose="020B0503020204020204" pitchFamily="34" charset="-122"/>
                <a:cs typeface="+mn-ea"/>
                <a:sym typeface="+mn-lt"/>
              </a:rPr>
              <a:t> 办公室：</a:t>
            </a:r>
            <a:r>
              <a:rPr lang="en-US" altLang="zh-CN" sz="3600" dirty="0">
                <a:latin typeface="微软雅黑" panose="020B0503020204020204" pitchFamily="34" charset="-122"/>
                <a:ea typeface="微软雅黑" panose="020B0503020204020204" pitchFamily="34" charset="-122"/>
                <a:cs typeface="+mn-ea"/>
                <a:sym typeface="+mn-lt"/>
              </a:rPr>
              <a:t>55</a:t>
            </a:r>
            <a:r>
              <a:rPr lang="zh-CN" altLang="en-US" sz="3600" dirty="0">
                <a:latin typeface="微软雅黑" panose="020B0503020204020204" pitchFamily="34" charset="-122"/>
                <a:ea typeface="微软雅黑" panose="020B0503020204020204" pitchFamily="34" charset="-122"/>
                <a:cs typeface="+mn-ea"/>
                <a:sym typeface="+mn-lt"/>
              </a:rPr>
              <a:t>楼</a:t>
            </a:r>
            <a:r>
              <a:rPr lang="en-US" altLang="zh-CN" sz="3600" dirty="0" err="1">
                <a:latin typeface="微软雅黑" panose="020B0503020204020204" pitchFamily="34" charset="-122"/>
                <a:ea typeface="微软雅黑" panose="020B0503020204020204" pitchFamily="34" charset="-122"/>
                <a:cs typeface="+mn-ea"/>
                <a:sym typeface="+mn-lt"/>
              </a:rPr>
              <a:t>B423</a:t>
            </a:r>
            <a:endParaRPr lang="en-US" altLang="zh-CN" sz="36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3600" dirty="0">
                <a:latin typeface="微软雅黑" panose="020B0503020204020204" pitchFamily="34" charset="-122"/>
                <a:ea typeface="微软雅黑" panose="020B0503020204020204" pitchFamily="34" charset="-122"/>
                <a:cs typeface="+mn-ea"/>
                <a:sym typeface="+mn-lt"/>
              </a:rPr>
              <a:t> 办公时间：</a:t>
            </a:r>
            <a:r>
              <a:rPr lang="en-US" altLang="zh-CN" sz="3600" dirty="0" err="1">
                <a:latin typeface="微软雅黑" panose="020B0503020204020204" pitchFamily="34" charset="-122"/>
                <a:ea typeface="微软雅黑" panose="020B0503020204020204" pitchFamily="34" charset="-122"/>
                <a:cs typeface="+mn-ea"/>
                <a:sym typeface="+mn-lt"/>
              </a:rPr>
              <a:t>13:30pm~16:30pm</a:t>
            </a:r>
            <a:r>
              <a:rPr lang="zh-CN" altLang="en-US" sz="3600" dirty="0">
                <a:latin typeface="微软雅黑" panose="020B0503020204020204" pitchFamily="34" charset="-122"/>
                <a:ea typeface="微软雅黑" panose="020B0503020204020204" pitchFamily="34" charset="-122"/>
                <a:cs typeface="+mn-ea"/>
                <a:sym typeface="+mn-lt"/>
              </a:rPr>
              <a:t>，周五</a:t>
            </a:r>
          </a:p>
        </p:txBody>
      </p:sp>
    </p:spTree>
    <p:extLst>
      <p:ext uri="{BB962C8B-B14F-4D97-AF65-F5344CB8AC3E}">
        <p14:creationId xmlns:p14="http://schemas.microsoft.com/office/powerpoint/2010/main" val="40891584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3711123" cy="714073"/>
            <a:chOff x="635244" y="278221"/>
            <a:chExt cx="3711123" cy="714072"/>
          </a:xfrm>
        </p:grpSpPr>
        <p:sp>
          <p:nvSpPr>
            <p:cNvPr id="21" name="矩形 20">
              <a:extLst>
                <a:ext uri="{FF2B5EF4-FFF2-40B4-BE49-F238E27FC236}">
                  <a16:creationId xmlns:a16="http://schemas.microsoft.com/office/drawing/2014/main" id="{8297BC28-DD3C-44C3-A8BA-1F5DFEE9D689}"/>
                </a:ext>
              </a:extLst>
            </p:cNvPr>
            <p:cNvSpPr/>
            <p:nvPr/>
          </p:nvSpPr>
          <p:spPr>
            <a:xfrm>
              <a:off x="635244" y="676890"/>
              <a:ext cx="3711123" cy="315403"/>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Experimental Requirements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实验要求</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0C9E2503-77F2-4847-8F67-A5B5100EF42C}"/>
              </a:ext>
            </a:extLst>
          </p:cNvPr>
          <p:cNvSpPr/>
          <p:nvPr/>
        </p:nvSpPr>
        <p:spPr>
          <a:xfrm>
            <a:off x="587746" y="1272217"/>
            <a:ext cx="11026323" cy="4817537"/>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 实验分组开展，根据实验任务难度不同，上限不超过</a:t>
            </a:r>
            <a:r>
              <a:rPr lang="en-US" altLang="zh-CN" sz="2800" dirty="0">
                <a:latin typeface="微软雅黑" panose="020B0503020204020204" pitchFamily="34" charset="-122"/>
                <a:ea typeface="微软雅黑" panose="020B0503020204020204" pitchFamily="34" charset="-122"/>
                <a:cs typeface="+mn-ea"/>
                <a:sym typeface="+mn-lt"/>
              </a:rPr>
              <a:t>3</a:t>
            </a:r>
            <a:r>
              <a:rPr lang="zh-CN" altLang="en-US" sz="2800" dirty="0">
                <a:latin typeface="微软雅黑" panose="020B0503020204020204" pitchFamily="34" charset="-122"/>
                <a:ea typeface="微软雅黑" panose="020B0503020204020204" pitchFamily="34" charset="-122"/>
                <a:cs typeface="+mn-ea"/>
                <a:sym typeface="+mn-lt"/>
              </a:rPr>
              <a:t>人或</a:t>
            </a:r>
            <a:r>
              <a:rPr lang="en-US" altLang="zh-CN" sz="2800" dirty="0">
                <a:latin typeface="微软雅黑" panose="020B0503020204020204" pitchFamily="34" charset="-122"/>
                <a:ea typeface="微软雅黑" panose="020B0503020204020204" pitchFamily="34" charset="-122"/>
                <a:cs typeface="+mn-ea"/>
                <a:sym typeface="+mn-lt"/>
              </a:rPr>
              <a:t>6</a:t>
            </a:r>
            <a:r>
              <a:rPr lang="zh-CN" altLang="en-US" sz="2800" dirty="0">
                <a:latin typeface="微软雅黑" panose="020B0503020204020204" pitchFamily="34" charset="-122"/>
                <a:ea typeface="微软雅黑" panose="020B0503020204020204" pitchFamily="34" charset="-122"/>
                <a:cs typeface="+mn-ea"/>
                <a:sym typeface="+mn-lt"/>
              </a:rPr>
              <a:t>人，第</a:t>
            </a:r>
            <a:r>
              <a:rPr lang="en-US" altLang="zh-CN" sz="2800" dirty="0">
                <a:latin typeface="微软雅黑" panose="020B0503020204020204" pitchFamily="34" charset="-122"/>
                <a:ea typeface="微软雅黑" panose="020B0503020204020204" pitchFamily="34" charset="-122"/>
                <a:cs typeface="+mn-ea"/>
                <a:sym typeface="+mn-lt"/>
              </a:rPr>
              <a:t>5</a:t>
            </a:r>
            <a:r>
              <a:rPr lang="zh-CN" altLang="en-US" sz="2800" dirty="0">
                <a:latin typeface="微软雅黑" panose="020B0503020204020204" pitchFamily="34" charset="-122"/>
                <a:ea typeface="微软雅黑" panose="020B0503020204020204" pitchFamily="34" charset="-122"/>
                <a:cs typeface="+mn-ea"/>
                <a:sym typeface="+mn-lt"/>
              </a:rPr>
              <a:t>周周五前提交分组名单</a:t>
            </a:r>
            <a:endParaRPr lang="en-US" altLang="zh-CN" sz="28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指令集仿真器设计小组</a:t>
            </a:r>
            <a:r>
              <a:rPr lang="zh-CN" altLang="en-US" sz="2400" dirty="0">
                <a:latin typeface="微软雅黑" panose="020B0503020204020204" pitchFamily="34" charset="-122"/>
                <a:ea typeface="微软雅黑" panose="020B0503020204020204" pitchFamily="34" charset="-122"/>
                <a:cs typeface="+mn-ea"/>
                <a:sym typeface="+mn-lt"/>
              </a:rPr>
              <a:t>：负责实验一</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处理器设计与验证小组</a:t>
            </a:r>
            <a:r>
              <a:rPr lang="zh-CN" altLang="en-US" sz="2400" dirty="0">
                <a:latin typeface="微软雅黑" panose="020B0503020204020204" pitchFamily="34" charset="-122"/>
                <a:ea typeface="微软雅黑" panose="020B0503020204020204" pitchFamily="34" charset="-122"/>
                <a:cs typeface="+mn-ea"/>
                <a:sym typeface="+mn-lt"/>
              </a:rPr>
              <a:t>：负责实验二、三</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en-US" altLang="zh-CN" sz="2400" dirty="0">
                <a:solidFill>
                  <a:srgbClr val="0066FF"/>
                </a:solidFill>
                <a:latin typeface="微软雅黑" panose="020B0503020204020204" pitchFamily="34" charset="-122"/>
                <a:ea typeface="微软雅黑" panose="020B0503020204020204" pitchFamily="34" charset="-122"/>
                <a:cs typeface="+mn-ea"/>
                <a:sym typeface="+mn-lt"/>
              </a:rPr>
              <a:t>SoC</a:t>
            </a: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设计与实现小组</a:t>
            </a:r>
            <a:r>
              <a:rPr lang="zh-CN" altLang="en-US" sz="2400" dirty="0">
                <a:latin typeface="微软雅黑" panose="020B0503020204020204" pitchFamily="34" charset="-122"/>
                <a:ea typeface="微软雅黑" panose="020B0503020204020204" pitchFamily="34" charset="-122"/>
                <a:cs typeface="+mn-ea"/>
                <a:sym typeface="+mn-lt"/>
              </a:rPr>
              <a:t>：负责实验四</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20B0503020204020204" pitchFamily="34" charset="-122"/>
                <a:ea typeface="微软雅黑" panose="020B0503020204020204" pitchFamily="34" charset="-122"/>
                <a:cs typeface="+mn-ea"/>
                <a:sym typeface="+mn-lt"/>
              </a:rPr>
              <a:t>系统测试小组</a:t>
            </a:r>
            <a:r>
              <a:rPr lang="zh-CN" altLang="en-US" sz="2400" dirty="0">
                <a:latin typeface="微软雅黑" panose="020B0503020204020204" pitchFamily="34" charset="-122"/>
                <a:ea typeface="微软雅黑" panose="020B0503020204020204" pitchFamily="34" charset="-122"/>
                <a:cs typeface="+mn-ea"/>
                <a:sym typeface="+mn-lt"/>
              </a:rPr>
              <a:t>：负责设计编写测试用例、撰写实验报告</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800" dirty="0">
                <a:latin typeface="微软雅黑" panose="020B0503020204020204" pitchFamily="34" charset="-122"/>
                <a:ea typeface="微软雅黑" panose="020B0503020204020204" pitchFamily="34" charset="-122"/>
                <a:cs typeface="+mn-ea"/>
                <a:sym typeface="+mn-lt"/>
              </a:rPr>
              <a:t>每组组长</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名，期末通过组内评测，期末</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实验成绩</a:t>
            </a:r>
            <a:r>
              <a:rPr lang="en-US" altLang="zh-CN" sz="2800" dirty="0">
                <a:solidFill>
                  <a:srgbClr val="0066FF"/>
                </a:solidFill>
                <a:latin typeface="微软雅黑" panose="020B0503020204020204" pitchFamily="34" charset="-122"/>
                <a:ea typeface="微软雅黑" panose="020B0503020204020204" pitchFamily="34" charset="-122"/>
                <a:cs typeface="+mn-ea"/>
                <a:sym typeface="+mn-lt"/>
              </a:rPr>
              <a:t>+5</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分</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en-US" altLang="zh-CN" sz="2800" dirty="0">
                <a:latin typeface="微软雅黑" panose="020B0503020204020204" pitchFamily="34" charset="-122"/>
                <a:ea typeface="微软雅黑" panose="020B0503020204020204" pitchFamily="34" charset="-122"/>
                <a:cs typeface="+mn-ea"/>
                <a:sym typeface="+mn-lt"/>
              </a:rPr>
              <a:t> </a:t>
            </a:r>
            <a:r>
              <a:rPr lang="zh-CN" altLang="en-US" sz="2800" dirty="0">
                <a:latin typeface="微软雅黑" panose="020B0503020204020204" pitchFamily="34" charset="-122"/>
                <a:ea typeface="微软雅黑" panose="020B0503020204020204" pitchFamily="34" charset="-122"/>
                <a:cs typeface="+mn-ea"/>
                <a:sym typeface="+mn-lt"/>
              </a:rPr>
              <a:t>实验一</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份实验报告，实验二～四</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a:latin typeface="微软雅黑" panose="020B0503020204020204" pitchFamily="34" charset="-122"/>
                <a:ea typeface="微软雅黑" panose="020B0503020204020204" pitchFamily="34" charset="-122"/>
                <a:cs typeface="+mn-ea"/>
                <a:sym typeface="+mn-lt"/>
              </a:rPr>
              <a:t>份实验报告（</a:t>
            </a:r>
            <a:r>
              <a:rPr lang="zh-CN" altLang="en-US" sz="2800" dirty="0">
                <a:latin typeface="微软雅黑" panose="020B0503020204020204" pitchFamily="34" charset="-122"/>
                <a:ea typeface="微软雅黑" panose="020B0503020204020204" pitchFamily="34" charset="-122"/>
                <a:cs typeface="+mn-ea"/>
                <a:sym typeface="+mn-lt"/>
              </a:rPr>
              <a:t>共计</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solidFill>
                  <a:srgbClr val="0066FF"/>
                </a:solidFill>
                <a:latin typeface="微软雅黑" panose="020B0503020204020204" pitchFamily="34" charset="-122"/>
                <a:ea typeface="微软雅黑" panose="020B0503020204020204" pitchFamily="34" charset="-122"/>
                <a:cs typeface="+mn-ea"/>
                <a:sym typeface="+mn-lt"/>
              </a:rPr>
              <a:t>份</a:t>
            </a:r>
            <a:r>
              <a:rPr lang="zh-CN" altLang="en-US" sz="2800" dirty="0">
                <a:latin typeface="微软雅黑" panose="020B0503020204020204" pitchFamily="34" charset="-122"/>
                <a:ea typeface="微软雅黑" panose="020B0503020204020204" pitchFamily="34" charset="-122"/>
                <a:cs typeface="+mn-ea"/>
                <a:sym typeface="+mn-lt"/>
              </a:rPr>
              <a:t>）</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3529685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blinds(horizontal)">
                                      <p:cBhvr>
                                        <p:cTn id="1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3711123" cy="714073"/>
            <a:chOff x="635244" y="278221"/>
            <a:chExt cx="3711123" cy="714072"/>
          </a:xfrm>
        </p:grpSpPr>
        <p:sp>
          <p:nvSpPr>
            <p:cNvPr id="21" name="矩形 20">
              <a:extLst>
                <a:ext uri="{FF2B5EF4-FFF2-40B4-BE49-F238E27FC236}">
                  <a16:creationId xmlns:a16="http://schemas.microsoft.com/office/drawing/2014/main" id="{8297BC28-DD3C-44C3-A8BA-1F5DFEE9D689}"/>
                </a:ext>
              </a:extLst>
            </p:cNvPr>
            <p:cNvSpPr/>
            <p:nvPr/>
          </p:nvSpPr>
          <p:spPr>
            <a:xfrm>
              <a:off x="635244" y="676890"/>
              <a:ext cx="3711123" cy="315403"/>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Experimental Requirements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实验要求</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0C9E2503-77F2-4847-8F67-A5B5100EF42C}"/>
              </a:ext>
            </a:extLst>
          </p:cNvPr>
          <p:cNvSpPr/>
          <p:nvPr/>
        </p:nvSpPr>
        <p:spPr>
          <a:xfrm>
            <a:off x="587746" y="1272216"/>
            <a:ext cx="11026323" cy="5218865"/>
          </a:xfrm>
          <a:prstGeom prst="rect">
            <a:avLst/>
          </a:prstGeom>
          <a:ln>
            <a:solidFill>
              <a:schemeClr val="accent1"/>
            </a:solidFill>
          </a:ln>
        </p:spPr>
        <p:txBody>
          <a:bodyPr wrap="square" lIns="72000" rIns="72000">
            <a:spAutoFit/>
          </a:bodyPr>
          <a:lstStyle/>
          <a:p>
            <a:pPr marL="342900" indent="-342900" algn="just">
              <a:lnSpc>
                <a:spcPts val="2800"/>
              </a:lnSpc>
              <a:spcBef>
                <a:spcPts val="600"/>
              </a:spcBef>
              <a:buClr>
                <a:srgbClr val="FF0066"/>
              </a:buClr>
              <a:buFont typeface="Wingdings" panose="05000000000000000000" pitchFamily="2" charset="2"/>
              <a:buChar char="p"/>
            </a:pP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Level1</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MiniMIPS32_Lite</a:t>
            </a:r>
            <a:r>
              <a:rPr lang="zh-CN" altLang="en-US" sz="2400" dirty="0">
                <a:latin typeface="微软雅黑" panose="020B0503020204020204" pitchFamily="34" charset="-122"/>
                <a:ea typeface="微软雅黑" panose="020B0503020204020204" pitchFamily="34" charset="-122"/>
                <a:cs typeface="+mn-ea"/>
                <a:sym typeface="+mn-lt"/>
              </a:rPr>
              <a:t>（起评</a:t>
            </a:r>
            <a:r>
              <a:rPr lang="en-US" altLang="zh-CN" sz="2400" dirty="0">
                <a:latin typeface="微软雅黑" panose="020B0503020204020204" pitchFamily="34" charset="-122"/>
                <a:ea typeface="微软雅黑" panose="020B0503020204020204" pitchFamily="34" charset="-122"/>
                <a:cs typeface="+mn-ea"/>
                <a:sym typeface="+mn-lt"/>
              </a:rPr>
              <a:t>85</a:t>
            </a:r>
            <a:r>
              <a:rPr lang="zh-CN" altLang="en-US" sz="2400" dirty="0">
                <a:latin typeface="微软雅黑" panose="020B0503020204020204" pitchFamily="34" charset="-122"/>
                <a:ea typeface="微软雅黑" panose="020B0503020204020204" pitchFamily="34" charset="-122"/>
                <a:cs typeface="+mn-ea"/>
                <a:sym typeface="+mn-lt"/>
              </a:rPr>
              <a:t>分 </a:t>
            </a: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加分项）</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14</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条必做指令 </a:t>
            </a: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+ 3</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条随机指令</a:t>
            </a:r>
            <a:endParaRPr lang="en-US" altLang="zh-CN" sz="2000" b="1" dirty="0">
              <a:solidFill>
                <a:srgbClr val="FF0000"/>
              </a:solidFill>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五级流水、支持数据旁路、支持分支延迟槽、</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无需</a:t>
            </a:r>
            <a:r>
              <a:rPr lang="zh-CN" altLang="en-US" sz="2000" dirty="0">
                <a:latin typeface="微软雅黑" panose="020B0503020204020204" pitchFamily="34" charset="-122"/>
                <a:ea typeface="微软雅黑" panose="020B0503020204020204" pitchFamily="34" charset="-122"/>
                <a:cs typeface="+mn-ea"/>
                <a:sym typeface="+mn-lt"/>
              </a:rPr>
              <a:t>支持精确异常</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提供</a:t>
            </a:r>
            <a:r>
              <a:rPr lang="en-US" altLang="zh-CN" sz="2000" dirty="0">
                <a:latin typeface="微软雅黑" panose="020B0503020204020204" pitchFamily="34" charset="-122"/>
                <a:ea typeface="微软雅黑" panose="020B0503020204020204" pitchFamily="34" charset="-122"/>
                <a:cs typeface="+mn-ea"/>
                <a:sym typeface="+mn-lt"/>
              </a:rPr>
              <a:t>CPU</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无</a:t>
            </a:r>
            <a:r>
              <a:rPr lang="en-US" altLang="zh-CN" sz="2000" dirty="0">
                <a:latin typeface="微软雅黑" panose="020B0503020204020204" pitchFamily="34" charset="-122"/>
                <a:ea typeface="微软雅黑" panose="020B0503020204020204" pitchFamily="34" charset="-122"/>
                <a:cs typeface="+mn-ea"/>
                <a:sym typeface="+mn-lt"/>
              </a:rPr>
              <a:t>SoC</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00B050"/>
                </a:solidFill>
                <a:latin typeface="微软雅黑" panose="020B0503020204020204" pitchFamily="34" charset="-122"/>
                <a:ea typeface="微软雅黑" panose="020B0503020204020204" pitchFamily="34" charset="-122"/>
                <a:cs typeface="+mn-ea"/>
                <a:sym typeface="+mn-lt"/>
              </a:rPr>
              <a:t>杰创平台验证</a:t>
            </a:r>
            <a:endParaRPr lang="en-US" altLang="zh-CN" sz="2000" b="1" dirty="0">
              <a:solidFill>
                <a:srgbClr val="00B050"/>
              </a:solidFill>
              <a:latin typeface="微软雅黑" panose="020B0503020204020204" pitchFamily="34" charset="-122"/>
              <a:ea typeface="微软雅黑" panose="020B0503020204020204" pitchFamily="34" charset="-122"/>
              <a:cs typeface="+mn-ea"/>
              <a:sym typeface="+mn-lt"/>
            </a:endParaRPr>
          </a:p>
          <a:p>
            <a:pPr marL="342900" indent="-342900" algn="just">
              <a:lnSpc>
                <a:spcPts val="2800"/>
              </a:lnSpc>
              <a:spcBef>
                <a:spcPts val="600"/>
              </a:spcBef>
              <a:buClr>
                <a:srgbClr val="FF0066"/>
              </a:buClr>
              <a:buFont typeface="Wingdings" panose="05000000000000000000" pitchFamily="2" charset="2"/>
              <a:buChar char="p"/>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Level2</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400" dirty="0" err="1">
                <a:latin typeface="微软雅黑" panose="020B0503020204020204" pitchFamily="34" charset="-122"/>
                <a:ea typeface="微软雅黑" panose="020B0503020204020204" pitchFamily="34" charset="-122"/>
                <a:cs typeface="+mn-ea"/>
                <a:sym typeface="+mn-lt"/>
              </a:rPr>
              <a:t>LoongArch32_Lite</a:t>
            </a:r>
            <a:r>
              <a:rPr lang="zh-CN" altLang="en-US" sz="2400" dirty="0">
                <a:latin typeface="微软雅黑" panose="020B0503020204020204" pitchFamily="34" charset="-122"/>
                <a:ea typeface="微软雅黑" panose="020B0503020204020204" pitchFamily="34" charset="-122"/>
                <a:cs typeface="+mn-ea"/>
                <a:sym typeface="+mn-lt"/>
              </a:rPr>
              <a:t>（起评</a:t>
            </a:r>
            <a:r>
              <a:rPr lang="en-US" altLang="zh-CN" sz="2400" dirty="0">
                <a:latin typeface="微软雅黑" panose="020B0503020204020204" pitchFamily="34" charset="-122"/>
                <a:ea typeface="微软雅黑" panose="020B0503020204020204" pitchFamily="34" charset="-122"/>
                <a:cs typeface="+mn-ea"/>
                <a:sym typeface="+mn-lt"/>
              </a:rPr>
              <a:t>90</a:t>
            </a:r>
            <a:r>
              <a:rPr lang="zh-CN" altLang="en-US" sz="2400" dirty="0">
                <a:latin typeface="微软雅黑" panose="020B0503020204020204" pitchFamily="34" charset="-122"/>
                <a:ea typeface="微软雅黑" panose="020B0503020204020204" pitchFamily="34" charset="-122"/>
                <a:cs typeface="+mn-ea"/>
                <a:sym typeface="+mn-lt"/>
              </a:rPr>
              <a:t>分 </a:t>
            </a: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加分项）</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14</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条必做指令 </a:t>
            </a: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+ 3</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条随机指令</a:t>
            </a:r>
            <a:endParaRPr lang="en-US" altLang="zh-CN" sz="2000" b="1" dirty="0">
              <a:solidFill>
                <a:srgbClr val="FF0000"/>
              </a:solidFill>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五级流水、支持数据旁路、支持分支延迟槽、</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无需</a:t>
            </a:r>
            <a:r>
              <a:rPr lang="zh-CN" altLang="en-US" sz="2000" dirty="0">
                <a:latin typeface="微软雅黑" panose="020B0503020204020204" pitchFamily="34" charset="-122"/>
                <a:ea typeface="微软雅黑" panose="020B0503020204020204" pitchFamily="34" charset="-122"/>
                <a:cs typeface="+mn-ea"/>
                <a:sym typeface="+mn-lt"/>
              </a:rPr>
              <a:t>支持精确异常</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提供</a:t>
            </a:r>
            <a:r>
              <a:rPr lang="en-US" altLang="zh-CN" sz="2000" dirty="0">
                <a:latin typeface="微软雅黑" panose="020B0503020204020204" pitchFamily="34" charset="-122"/>
                <a:ea typeface="微软雅黑" panose="020B0503020204020204" pitchFamily="34" charset="-122"/>
                <a:cs typeface="+mn-ea"/>
                <a:sym typeface="+mn-lt"/>
              </a:rPr>
              <a:t>CPU</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需修改</a:t>
            </a:r>
            <a:r>
              <a:rPr lang="zh-CN" altLang="en-US" sz="2000" dirty="0">
                <a:latin typeface="微软雅黑" panose="020B0503020204020204" pitchFamily="34" charset="-122"/>
                <a:ea typeface="微软雅黑" panose="020B0503020204020204" pitchFamily="34" charset="-122"/>
                <a:cs typeface="+mn-ea"/>
                <a:sym typeface="+mn-lt"/>
              </a:rPr>
              <a:t>）、</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无</a:t>
            </a:r>
            <a:r>
              <a:rPr lang="en-US" altLang="zh-CN" sz="2000" dirty="0">
                <a:latin typeface="微软雅黑" panose="020B0503020204020204" pitchFamily="34" charset="-122"/>
                <a:ea typeface="微软雅黑" panose="020B0503020204020204" pitchFamily="34" charset="-122"/>
                <a:cs typeface="+mn-ea"/>
                <a:sym typeface="+mn-lt"/>
              </a:rPr>
              <a:t>SoC</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00B050"/>
                </a:solidFill>
                <a:latin typeface="微软雅黑" panose="020B0503020204020204" pitchFamily="34" charset="-122"/>
                <a:ea typeface="微软雅黑" panose="020B0503020204020204" pitchFamily="34" charset="-122"/>
                <a:cs typeface="+mn-ea"/>
                <a:sym typeface="+mn-lt"/>
              </a:rPr>
              <a:t>杰创平台验证</a:t>
            </a:r>
            <a:endParaRPr lang="en-US" altLang="zh-CN" sz="2000" b="1" dirty="0">
              <a:solidFill>
                <a:srgbClr val="00B050"/>
              </a:solidFill>
              <a:latin typeface="微软雅黑" panose="020B0503020204020204" pitchFamily="34" charset="-122"/>
              <a:ea typeface="微软雅黑" panose="020B0503020204020204" pitchFamily="34" charset="-122"/>
              <a:cs typeface="+mn-ea"/>
              <a:sym typeface="+mn-lt"/>
            </a:endParaRPr>
          </a:p>
          <a:p>
            <a:pPr marL="342900" indent="-342900" algn="just">
              <a:lnSpc>
                <a:spcPts val="2800"/>
              </a:lnSpc>
              <a:spcBef>
                <a:spcPts val="600"/>
              </a:spcBef>
              <a:buClr>
                <a:srgbClr val="FF0066"/>
              </a:buClr>
              <a:buFont typeface="Wingdings" panose="05000000000000000000" pitchFamily="2" charset="2"/>
              <a:buChar char="p"/>
            </a:pPr>
            <a:r>
              <a:rPr lang="en-US" altLang="zh-CN" sz="2400" b="1" dirty="0">
                <a:solidFill>
                  <a:srgbClr val="0066FF"/>
                </a:solidFill>
                <a:latin typeface="微软雅黑" panose="020B0503020204020204" pitchFamily="34" charset="-122"/>
                <a:ea typeface="微软雅黑" panose="020B0503020204020204" pitchFamily="34" charset="-122"/>
                <a:cs typeface="+mn-ea"/>
                <a:sym typeface="+mn-lt"/>
              </a:rPr>
              <a:t> </a:t>
            </a:r>
            <a:r>
              <a:rPr lang="en-US" altLang="zh-CN" sz="2400" b="1" dirty="0" err="1">
                <a:solidFill>
                  <a:srgbClr val="0066FF"/>
                </a:solidFill>
                <a:latin typeface="微软雅黑" panose="020B0503020204020204" pitchFamily="34" charset="-122"/>
                <a:ea typeface="微软雅黑" panose="020B0503020204020204" pitchFamily="34" charset="-122"/>
                <a:cs typeface="+mn-ea"/>
                <a:sym typeface="+mn-lt"/>
              </a:rPr>
              <a:t>Level3</a:t>
            </a:r>
            <a:r>
              <a:rPr lang="zh-CN" altLang="en-US" sz="2400" b="1" dirty="0">
                <a:solidFill>
                  <a:srgbClr val="0066FF"/>
                </a:solidFill>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MiniMIPS32</a:t>
            </a:r>
            <a:r>
              <a:rPr lang="zh-CN" altLang="en-US" sz="2400" dirty="0">
                <a:latin typeface="微软雅黑" panose="020B0503020204020204" pitchFamily="34" charset="-122"/>
                <a:ea typeface="微软雅黑" panose="020B0503020204020204" pitchFamily="34" charset="-122"/>
                <a:cs typeface="+mn-ea"/>
                <a:sym typeface="+mn-lt"/>
              </a:rPr>
              <a:t>（起评</a:t>
            </a:r>
            <a:r>
              <a:rPr lang="en-US" altLang="zh-CN" sz="2400" dirty="0">
                <a:latin typeface="微软雅黑" panose="020B0503020204020204" pitchFamily="34" charset="-122"/>
                <a:ea typeface="微软雅黑" panose="020B0503020204020204" pitchFamily="34" charset="-122"/>
                <a:cs typeface="+mn-ea"/>
                <a:sym typeface="+mn-lt"/>
              </a:rPr>
              <a:t>95</a:t>
            </a:r>
            <a:r>
              <a:rPr lang="zh-CN" altLang="en-US" sz="2400" dirty="0">
                <a:latin typeface="微软雅黑" panose="020B0503020204020204" pitchFamily="34" charset="-122"/>
                <a:ea typeface="微软雅黑" panose="020B0503020204020204" pitchFamily="34" charset="-122"/>
                <a:cs typeface="+mn-ea"/>
                <a:sym typeface="+mn-lt"/>
              </a:rPr>
              <a:t>分 </a:t>
            </a:r>
            <a:r>
              <a:rPr lang="en-US" altLang="zh-CN" sz="2400" dirty="0">
                <a:latin typeface="微软雅黑" panose="020B0503020204020204" pitchFamily="34" charset="-122"/>
                <a:ea typeface="微软雅黑" panose="020B0503020204020204" pitchFamily="34" charset="-122"/>
                <a:cs typeface="+mn-ea"/>
                <a:sym typeface="+mn-lt"/>
              </a:rPr>
              <a:t>+ </a:t>
            </a:r>
            <a:r>
              <a:rPr lang="zh-CN" altLang="en-US" sz="2400" dirty="0">
                <a:latin typeface="微软雅黑" panose="020B0503020204020204" pitchFamily="34" charset="-122"/>
                <a:ea typeface="微软雅黑" panose="020B0503020204020204" pitchFamily="34" charset="-122"/>
                <a:cs typeface="+mn-ea"/>
                <a:sym typeface="+mn-lt"/>
              </a:rPr>
              <a:t>加分项）</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en-US" altLang="zh-CN" sz="2000" b="1" dirty="0">
                <a:solidFill>
                  <a:srgbClr val="FF0000"/>
                </a:solidFill>
                <a:latin typeface="微软雅黑" panose="020B0503020204020204" pitchFamily="34" charset="-122"/>
                <a:ea typeface="微软雅黑" panose="020B0503020204020204" pitchFamily="34" charset="-122"/>
                <a:cs typeface="+mn-ea"/>
                <a:sym typeface="+mn-lt"/>
              </a:rPr>
              <a:t>56</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条必做指令</a:t>
            </a:r>
            <a:endParaRPr lang="en-US" altLang="zh-CN" sz="2000" b="1" dirty="0">
              <a:solidFill>
                <a:srgbClr val="FF0000"/>
              </a:solidFill>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五级流水、支持数据旁路、支持分支延迟槽、</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支持</a:t>
            </a:r>
            <a:r>
              <a:rPr lang="zh-CN" altLang="en-US" sz="2000" dirty="0">
                <a:latin typeface="微软雅黑" panose="020B0503020204020204" pitchFamily="34" charset="-122"/>
                <a:ea typeface="微软雅黑" panose="020B0503020204020204" pitchFamily="34" charset="-122"/>
                <a:cs typeface="+mn-ea"/>
                <a:sym typeface="+mn-lt"/>
              </a:rPr>
              <a:t>精确异常</a:t>
            </a:r>
            <a:endParaRPr lang="en-US" altLang="zh-CN" sz="2000" dirty="0">
              <a:latin typeface="微软雅黑" panose="020B0503020204020204" pitchFamily="34" charset="-122"/>
              <a:ea typeface="微软雅黑" panose="020B0503020204020204" pitchFamily="34" charset="-122"/>
              <a:cs typeface="+mn-ea"/>
              <a:sym typeface="+mn-lt"/>
            </a:endParaRPr>
          </a:p>
          <a:p>
            <a:pPr marL="800100" lvl="1" indent="-342900" algn="just">
              <a:lnSpc>
                <a:spcPts val="2800"/>
              </a:lnSpc>
              <a:spcBef>
                <a:spcPts val="600"/>
              </a:spcBef>
              <a:buClr>
                <a:srgbClr val="FF0066"/>
              </a:buClr>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cs typeface="+mn-ea"/>
                <a:sym typeface="+mn-lt"/>
              </a:rPr>
              <a:t>提供</a:t>
            </a:r>
            <a:r>
              <a:rPr lang="en-US" altLang="zh-CN" sz="2000" dirty="0">
                <a:latin typeface="微软雅黑" panose="020B0503020204020204" pitchFamily="34" charset="-122"/>
                <a:ea typeface="微软雅黑" panose="020B0503020204020204" pitchFamily="34" charset="-122"/>
                <a:cs typeface="+mn-ea"/>
                <a:sym typeface="+mn-lt"/>
              </a:rPr>
              <a:t>CPU</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FF0000"/>
                </a:solidFill>
                <a:latin typeface="微软雅黑" panose="020B0503020204020204" pitchFamily="34" charset="-122"/>
                <a:ea typeface="微软雅黑" panose="020B0503020204020204" pitchFamily="34" charset="-122"/>
                <a:cs typeface="+mn-ea"/>
                <a:sym typeface="+mn-lt"/>
              </a:rPr>
              <a:t>提供</a:t>
            </a:r>
            <a:r>
              <a:rPr lang="en-US" altLang="zh-CN" sz="2000" dirty="0">
                <a:latin typeface="微软雅黑" panose="020B0503020204020204" pitchFamily="34" charset="-122"/>
                <a:ea typeface="微软雅黑" panose="020B0503020204020204" pitchFamily="34" charset="-122"/>
                <a:cs typeface="+mn-ea"/>
                <a:sym typeface="+mn-lt"/>
              </a:rPr>
              <a:t>SoC</a:t>
            </a:r>
            <a:r>
              <a:rPr lang="zh-CN" altLang="en-US" sz="2000" dirty="0">
                <a:latin typeface="微软雅黑" panose="020B0503020204020204" pitchFamily="34" charset="-122"/>
                <a:ea typeface="微软雅黑" panose="020B0503020204020204" pitchFamily="34" charset="-122"/>
                <a:cs typeface="+mn-ea"/>
                <a:sym typeface="+mn-lt"/>
              </a:rPr>
              <a:t>框架代码、</a:t>
            </a:r>
            <a:r>
              <a:rPr lang="zh-CN" altLang="en-US" sz="2000" b="1" dirty="0">
                <a:solidFill>
                  <a:srgbClr val="00B050"/>
                </a:solidFill>
                <a:latin typeface="微软雅黑" panose="020B0503020204020204" pitchFamily="34" charset="-122"/>
                <a:ea typeface="微软雅黑" panose="020B0503020204020204" pitchFamily="34" charset="-122"/>
                <a:cs typeface="+mn-ea"/>
                <a:sym typeface="+mn-lt"/>
              </a:rPr>
              <a:t>真实</a:t>
            </a:r>
            <a:r>
              <a:rPr lang="en-US" altLang="zh-CN" sz="2000" b="1" dirty="0">
                <a:solidFill>
                  <a:srgbClr val="00B050"/>
                </a:solidFill>
                <a:latin typeface="微软雅黑" panose="020B0503020204020204" pitchFamily="34" charset="-122"/>
                <a:ea typeface="微软雅黑" panose="020B0503020204020204" pitchFamily="34" charset="-122"/>
                <a:cs typeface="+mn-ea"/>
                <a:sym typeface="+mn-lt"/>
              </a:rPr>
              <a:t>FPGA</a:t>
            </a:r>
            <a:r>
              <a:rPr lang="zh-CN" altLang="en-US" sz="2000" b="1" dirty="0">
                <a:solidFill>
                  <a:srgbClr val="00B050"/>
                </a:solidFill>
                <a:latin typeface="微软雅黑" panose="020B0503020204020204" pitchFamily="34" charset="-122"/>
                <a:ea typeface="微软雅黑" panose="020B0503020204020204" pitchFamily="34" charset="-122"/>
                <a:cs typeface="+mn-ea"/>
                <a:sym typeface="+mn-lt"/>
              </a:rPr>
              <a:t>开发板验证</a:t>
            </a:r>
            <a:endParaRPr lang="en-US" altLang="zh-CN" sz="2000" b="1" dirty="0">
              <a:solidFill>
                <a:srgbClr val="00B050"/>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256065881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blinds(horizontal)">
                                      <p:cBhvr>
                                        <p:cTn id="7" dur="500"/>
                                        <p:tgtEl>
                                          <p:spTgt spid="2">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5" end="5"/>
                                            </p:txEl>
                                          </p:spTgt>
                                        </p:tgtEl>
                                        <p:attrNameLst>
                                          <p:attrName>style.visibility</p:attrName>
                                        </p:attrNameLst>
                                      </p:cBhvr>
                                      <p:to>
                                        <p:strVal val="visible"/>
                                      </p:to>
                                    </p:set>
                                    <p:animEffect transition="in" filter="blinds(horizontal)">
                                      <p:cBhvr>
                                        <p:cTn id="10" dur="500"/>
                                        <p:tgtEl>
                                          <p:spTgt spid="2">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Effect transition="in" filter="blinds(horizontal)">
                                      <p:cBhvr>
                                        <p:cTn id="13" dur="500"/>
                                        <p:tgtEl>
                                          <p:spTgt spid="2">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2">
                                            <p:txEl>
                                              <p:pRg st="7" end="7"/>
                                            </p:txEl>
                                          </p:spTgt>
                                        </p:tgtEl>
                                        <p:attrNameLst>
                                          <p:attrName>style.visibility</p:attrName>
                                        </p:attrNameLst>
                                      </p:cBhvr>
                                      <p:to>
                                        <p:strVal val="visible"/>
                                      </p:to>
                                    </p:set>
                                    <p:animEffect transition="in" filter="blinds(horizontal)">
                                      <p:cBhvr>
                                        <p:cTn id="16" dur="500"/>
                                        <p:tgtEl>
                                          <p:spTgt spid="2">
                                            <p:txEl>
                                              <p:pRg st="7" end="7"/>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animEffect transition="in" filter="blinds(horizontal)">
                                      <p:cBhvr>
                                        <p:cTn id="21" dur="500"/>
                                        <p:tgtEl>
                                          <p:spTgt spid="2">
                                            <p:txEl>
                                              <p:pRg st="8" end="8"/>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2">
                                            <p:txEl>
                                              <p:pRg st="9" end="9"/>
                                            </p:txEl>
                                          </p:spTgt>
                                        </p:tgtEl>
                                        <p:attrNameLst>
                                          <p:attrName>style.visibility</p:attrName>
                                        </p:attrNameLst>
                                      </p:cBhvr>
                                      <p:to>
                                        <p:strVal val="visible"/>
                                      </p:to>
                                    </p:set>
                                    <p:animEffect transition="in" filter="blinds(horizontal)">
                                      <p:cBhvr>
                                        <p:cTn id="24" dur="500"/>
                                        <p:tgtEl>
                                          <p:spTgt spid="2">
                                            <p:txEl>
                                              <p:pRg st="9" end="9"/>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animEffect transition="in" filter="blinds(horizontal)">
                                      <p:cBhvr>
                                        <p:cTn id="27" dur="500"/>
                                        <p:tgtEl>
                                          <p:spTgt spid="2">
                                            <p:txEl>
                                              <p:pRg st="10" end="1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2">
                                            <p:txEl>
                                              <p:pRg st="11" end="11"/>
                                            </p:txEl>
                                          </p:spTgt>
                                        </p:tgtEl>
                                        <p:attrNameLst>
                                          <p:attrName>style.visibility</p:attrName>
                                        </p:attrNameLst>
                                      </p:cBhvr>
                                      <p:to>
                                        <p:strVal val="visible"/>
                                      </p:to>
                                    </p:set>
                                    <p:animEffect transition="in" filter="blinds(horizontal)">
                                      <p:cBhvr>
                                        <p:cTn id="30"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4364266" cy="718321"/>
            <a:chOff x="635244" y="278221"/>
            <a:chExt cx="4364266"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4" y="688764"/>
              <a:ext cx="436426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Examination Method and Standard</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考核方式及标准</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0C9E2503-77F2-4847-8F67-A5B5100EF42C}"/>
              </a:ext>
            </a:extLst>
          </p:cNvPr>
          <p:cNvSpPr/>
          <p:nvPr/>
        </p:nvSpPr>
        <p:spPr>
          <a:xfrm>
            <a:off x="938150" y="1117845"/>
            <a:ext cx="10319657" cy="5429243"/>
          </a:xfrm>
          <a:prstGeom prst="rect">
            <a:avLst/>
          </a:prstGeom>
          <a:ln>
            <a:solidFill>
              <a:schemeClr val="accent1"/>
            </a:solidFill>
          </a:ln>
        </p:spPr>
        <p:txBody>
          <a:bodyPr wrap="square" lIns="72000" rIns="72000">
            <a:spAutoFit/>
          </a:bodyPr>
          <a:lstStyle/>
          <a:p>
            <a:pPr marL="342900" indent="-342900" algn="just">
              <a:lnSpc>
                <a:spcPts val="4200"/>
              </a:lnSpc>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平时表现</a:t>
            </a:r>
            <a:r>
              <a:rPr lang="zh-CN" altLang="en-US" sz="2800" dirty="0">
                <a:latin typeface="微软雅黑" panose="020B0503020204020204" pitchFamily="34" charset="-122"/>
                <a:ea typeface="微软雅黑" panose="020B0503020204020204" pitchFamily="34" charset="-122"/>
                <a:cs typeface="+mn-ea"/>
                <a:sym typeface="+mn-lt"/>
              </a:rPr>
              <a:t>占</a:t>
            </a:r>
            <a:r>
              <a:rPr lang="en-US" altLang="zh-CN" sz="2800" dirty="0">
                <a:latin typeface="微软雅黑" panose="020B0503020204020204" pitchFamily="34" charset="-122"/>
                <a:ea typeface="微软雅黑" panose="020B0503020204020204" pitchFamily="34" charset="-122"/>
                <a:cs typeface="+mn-ea"/>
                <a:sym typeface="+mn-lt"/>
              </a:rPr>
              <a:t>20%</a:t>
            </a:r>
            <a:r>
              <a:rPr lang="zh-CN" altLang="en-US" sz="2800" dirty="0">
                <a:latin typeface="微软雅黑" panose="020B0503020204020204" pitchFamily="34" charset="-122"/>
                <a:ea typeface="微软雅黑" panose="020B0503020204020204" pitchFamily="34" charset="-122"/>
                <a:cs typeface="+mn-ea"/>
                <a:sym typeface="+mn-lt"/>
              </a:rPr>
              <a:t>：包括：</a:t>
            </a:r>
            <a:r>
              <a:rPr lang="en-US" altLang="zh-CN" sz="2800" dirty="0">
                <a:latin typeface="微软雅黑" panose="020B0503020204020204" pitchFamily="34" charset="-122"/>
                <a:ea typeface="微软雅黑" panose="020B0503020204020204" pitchFamily="34" charset="-122"/>
                <a:cs typeface="+mn-ea"/>
                <a:sym typeface="+mn-lt"/>
              </a:rPr>
              <a:t>4</a:t>
            </a:r>
            <a:r>
              <a:rPr lang="zh-CN" altLang="en-US" sz="2800" dirty="0">
                <a:latin typeface="微软雅黑" panose="020B0503020204020204" pitchFamily="34" charset="-122"/>
                <a:ea typeface="微软雅黑" panose="020B0503020204020204" pitchFamily="34" charset="-122"/>
                <a:cs typeface="+mn-ea"/>
                <a:sym typeface="+mn-lt"/>
              </a:rPr>
              <a:t>次平时作业，</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次阶段性考核、线上讨论（智慧树问答讨论版块，提问或回答问题</a:t>
            </a:r>
            <a:r>
              <a:rPr lang="en-US" altLang="zh-CN" sz="2800" dirty="0">
                <a:latin typeface="微软雅黑" panose="020B0503020204020204" pitchFamily="34" charset="-122"/>
                <a:ea typeface="微软雅黑" panose="020B0503020204020204" pitchFamily="34" charset="-122"/>
                <a:cs typeface="+mn-ea"/>
                <a:sym typeface="+mn-lt"/>
              </a:rPr>
              <a:t>&gt;=3</a:t>
            </a:r>
            <a:r>
              <a:rPr lang="zh-CN" altLang="en-US" sz="2800" dirty="0">
                <a:latin typeface="微软雅黑" panose="020B0503020204020204" pitchFamily="34" charset="-122"/>
                <a:ea typeface="微软雅黑" panose="020B0503020204020204" pitchFamily="34" charset="-122"/>
                <a:cs typeface="+mn-ea"/>
                <a:sym typeface="+mn-lt"/>
              </a:rPr>
              <a:t>次，重复回答、刷屏不统计）</a:t>
            </a:r>
          </a:p>
          <a:p>
            <a:pPr marL="342900" indent="-342900" algn="just">
              <a:lnSpc>
                <a:spcPts val="4200"/>
              </a:lnSpc>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课程实验</a:t>
            </a:r>
            <a:r>
              <a:rPr lang="zh-CN" altLang="en-US" sz="2800" dirty="0">
                <a:latin typeface="微软雅黑" panose="020B0503020204020204" pitchFamily="34" charset="-122"/>
                <a:ea typeface="微软雅黑" panose="020B0503020204020204" pitchFamily="34" charset="-122"/>
                <a:cs typeface="+mn-ea"/>
                <a:sym typeface="+mn-lt"/>
              </a:rPr>
              <a:t>占</a:t>
            </a:r>
            <a:r>
              <a:rPr lang="en-US" altLang="zh-CN" sz="2800" dirty="0">
                <a:latin typeface="微软雅黑" panose="020B0503020204020204" pitchFamily="34" charset="-122"/>
                <a:ea typeface="微软雅黑" panose="020B0503020204020204" pitchFamily="34" charset="-122"/>
                <a:cs typeface="+mn-ea"/>
                <a:sym typeface="+mn-lt"/>
              </a:rPr>
              <a:t>60%</a:t>
            </a:r>
            <a:r>
              <a:rPr lang="zh-CN" altLang="en-US" sz="2800" dirty="0">
                <a:latin typeface="微软雅黑" panose="020B0503020204020204" pitchFamily="34" charset="-122"/>
                <a:ea typeface="微软雅黑" panose="020B0503020204020204" pitchFamily="34" charset="-122"/>
                <a:cs typeface="+mn-ea"/>
                <a:sym typeface="+mn-lt"/>
              </a:rPr>
              <a:t>：包括源代码、实验报告（</a:t>
            </a:r>
            <a:r>
              <a:rPr lang="en-US" altLang="zh-CN" sz="2800" dirty="0">
                <a:latin typeface="微软雅黑" panose="020B0503020204020204" pitchFamily="34" charset="-122"/>
                <a:ea typeface="微软雅黑" panose="020B0503020204020204" pitchFamily="34" charset="-122"/>
                <a:cs typeface="+mn-ea"/>
                <a:sym typeface="+mn-lt"/>
              </a:rPr>
              <a:t>2</a:t>
            </a:r>
            <a:r>
              <a:rPr lang="zh-CN" altLang="en-US" sz="2800" dirty="0">
                <a:latin typeface="微软雅黑" panose="020B0503020204020204" pitchFamily="34" charset="-122"/>
                <a:ea typeface="微软雅黑" panose="020B0503020204020204" pitchFamily="34" charset="-122"/>
                <a:cs typeface="+mn-ea"/>
                <a:sym typeface="+mn-lt"/>
              </a:rPr>
              <a:t>份）、小组汇报。</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2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采用教师评价（</a:t>
            </a:r>
            <a:r>
              <a:rPr lang="en-US" altLang="zh-CN" sz="2400" dirty="0">
                <a:latin typeface="微软雅黑" panose="020B0503020204020204" pitchFamily="34" charset="-122"/>
                <a:ea typeface="微软雅黑" panose="020B0503020204020204" pitchFamily="34" charset="-122"/>
                <a:cs typeface="+mn-ea"/>
                <a:sym typeface="+mn-lt"/>
              </a:rPr>
              <a:t>80%</a:t>
            </a:r>
            <a:r>
              <a:rPr lang="zh-CN" altLang="en-US" sz="2400" dirty="0">
                <a:latin typeface="微软雅黑" panose="020B0503020204020204" pitchFamily="34" charset="-122"/>
                <a:ea typeface="微软雅黑" panose="020B0503020204020204" pitchFamily="34" charset="-122"/>
                <a:cs typeface="+mn-ea"/>
                <a:sym typeface="+mn-lt"/>
              </a:rPr>
              <a:t>）和组内互评（</a:t>
            </a:r>
            <a:r>
              <a:rPr lang="en-US" altLang="zh-CN" sz="2400" dirty="0">
                <a:latin typeface="微软雅黑" panose="020B0503020204020204" pitchFamily="34" charset="-122"/>
                <a:ea typeface="微软雅黑" panose="020B0503020204020204" pitchFamily="34" charset="-122"/>
                <a:cs typeface="+mn-ea"/>
                <a:sym typeface="+mn-lt"/>
              </a:rPr>
              <a:t>20%</a:t>
            </a:r>
            <a:r>
              <a:rPr lang="zh-CN" altLang="en-US" sz="2400" dirty="0">
                <a:latin typeface="微软雅黑" panose="020B0503020204020204" pitchFamily="34" charset="-122"/>
                <a:ea typeface="微软雅黑" panose="020B0503020204020204" pitchFamily="34" charset="-122"/>
                <a:cs typeface="+mn-ea"/>
                <a:sym typeface="+mn-lt"/>
              </a:rPr>
              <a:t>）</a:t>
            </a:r>
            <a:endParaRPr lang="en-US" altLang="zh-CN" sz="2400" dirty="0">
              <a:latin typeface="微软雅黑" panose="020B0503020204020204" pitchFamily="34" charset="-122"/>
              <a:ea typeface="微软雅黑" panose="020B0503020204020204" pitchFamily="34" charset="-122"/>
              <a:cs typeface="+mn-ea"/>
              <a:sym typeface="+mn-lt"/>
            </a:endParaRPr>
          </a:p>
          <a:p>
            <a:pPr marL="914400" lvl="1" indent="-457200" algn="just">
              <a:lnSpc>
                <a:spcPts val="4200"/>
              </a:lnSpc>
              <a:buClr>
                <a:srgbClr val="FF0066"/>
              </a:buClr>
              <a:buFont typeface="Wingdings" panose="05000000000000000000" pitchFamily="2" charset="2"/>
              <a:buChar char="ü"/>
            </a:pPr>
            <a:r>
              <a:rPr lang="zh-CN" altLang="en-US" sz="2400" dirty="0">
                <a:latin typeface="微软雅黑" panose="020B0503020204020204" pitchFamily="34" charset="-122"/>
                <a:ea typeface="微软雅黑" panose="020B0503020204020204" pitchFamily="34" charset="-122"/>
                <a:cs typeface="+mn-ea"/>
                <a:sym typeface="+mn-lt"/>
              </a:rPr>
              <a:t>可以跨班组队</a:t>
            </a: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ts val="4200"/>
              </a:lnSpc>
              <a:buClr>
                <a:srgbClr val="FF0066"/>
              </a:buClr>
              <a:buFont typeface="Wingdings" panose="05000000000000000000" pitchFamily="2" charset="2"/>
              <a:buChar char="p"/>
            </a:pPr>
            <a:r>
              <a:rPr lang="zh-CN" altLang="en-US" sz="2800" b="1" dirty="0">
                <a:solidFill>
                  <a:srgbClr val="0066FF"/>
                </a:solidFill>
                <a:latin typeface="微软雅黑" panose="020B0503020204020204" pitchFamily="34" charset="-122"/>
                <a:ea typeface="微软雅黑" panose="020B0503020204020204" pitchFamily="34" charset="-122"/>
                <a:cs typeface="+mn-ea"/>
                <a:sym typeface="+mn-lt"/>
              </a:rPr>
              <a:t>期末考试</a:t>
            </a:r>
            <a:r>
              <a:rPr lang="zh-CN" altLang="en-US" sz="2800" dirty="0">
                <a:latin typeface="微软雅黑" panose="020B0503020204020204" pitchFamily="34" charset="-122"/>
                <a:ea typeface="微软雅黑" panose="020B0503020204020204" pitchFamily="34" charset="-122"/>
                <a:cs typeface="+mn-ea"/>
                <a:sym typeface="+mn-lt"/>
              </a:rPr>
              <a:t>占</a:t>
            </a:r>
            <a:r>
              <a:rPr lang="en-US" altLang="zh-CN" sz="2800" dirty="0">
                <a:latin typeface="微软雅黑" panose="020B0503020204020204" pitchFamily="34" charset="-122"/>
                <a:ea typeface="微软雅黑" panose="020B0503020204020204" pitchFamily="34" charset="-122"/>
                <a:cs typeface="+mn-ea"/>
                <a:sym typeface="+mn-lt"/>
              </a:rPr>
              <a:t>20%</a:t>
            </a:r>
            <a:r>
              <a:rPr lang="zh-CN" altLang="en-US" sz="2800" dirty="0">
                <a:latin typeface="微软雅黑" panose="020B0503020204020204" pitchFamily="34" charset="-122"/>
                <a:ea typeface="微软雅黑" panose="020B0503020204020204" pitchFamily="34" charset="-122"/>
                <a:cs typeface="+mn-ea"/>
                <a:sym typeface="+mn-lt"/>
              </a:rPr>
              <a:t>：闭卷考试（</a:t>
            </a:r>
            <a:r>
              <a:rPr lang="en-US" altLang="zh-CN" sz="2800" dirty="0">
                <a:latin typeface="微软雅黑" panose="020B0503020204020204" pitchFamily="34" charset="-122"/>
                <a:ea typeface="微软雅黑" panose="020B0503020204020204" pitchFamily="34" charset="-122"/>
                <a:cs typeface="+mn-ea"/>
                <a:sym typeface="+mn-lt"/>
              </a:rPr>
              <a:t>1</a:t>
            </a:r>
            <a:r>
              <a:rPr lang="zh-CN" altLang="en-US" sz="2800" dirty="0">
                <a:latin typeface="微软雅黑" panose="020B0503020204020204" pitchFamily="34" charset="-122"/>
                <a:ea typeface="微软雅黑" panose="020B0503020204020204" pitchFamily="34" charset="-122"/>
                <a:cs typeface="+mn-ea"/>
                <a:sym typeface="+mn-lt"/>
              </a:rPr>
              <a:t>小时）</a:t>
            </a: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ts val="4200"/>
              </a:lnSpc>
              <a:buClr>
                <a:srgbClr val="FF0066"/>
              </a:buClr>
              <a:buFont typeface="Wingdings" panose="05000000000000000000" pitchFamily="2" charset="2"/>
              <a:buChar char="p"/>
            </a:pPr>
            <a:r>
              <a:rPr lang="zh-CN" altLang="en-US" sz="2800" b="1" dirty="0">
                <a:solidFill>
                  <a:srgbClr val="FF0000"/>
                </a:solidFill>
                <a:latin typeface="微软雅黑" panose="020B0503020204020204" pitchFamily="34" charset="-122"/>
                <a:ea typeface="微软雅黑" panose="020B0503020204020204" pitchFamily="34" charset="-122"/>
                <a:cs typeface="+mn-ea"/>
                <a:sym typeface="+mn-lt"/>
              </a:rPr>
              <a:t>注意：</a:t>
            </a:r>
            <a:r>
              <a:rPr lang="en-US" altLang="zh-CN" sz="2800" dirty="0">
                <a:latin typeface="微软雅黑" panose="020B0503020204020204" pitchFamily="34" charset="-122"/>
                <a:ea typeface="微软雅黑" panose="020B0503020204020204" pitchFamily="34" charset="-122"/>
                <a:cs typeface="+mn-ea"/>
                <a:sym typeface="+mn-lt"/>
              </a:rPr>
              <a:t>2025</a:t>
            </a:r>
            <a:r>
              <a:rPr lang="zh-CN" altLang="en-US" sz="2800" dirty="0">
                <a:latin typeface="微软雅黑" panose="020B0503020204020204" pitchFamily="34" charset="-122"/>
                <a:ea typeface="微软雅黑" panose="020B0503020204020204" pitchFamily="34" charset="-122"/>
                <a:cs typeface="+mn-ea"/>
                <a:sym typeface="+mn-lt"/>
              </a:rPr>
              <a:t>年参加第九届龙芯杯，提交初赛作品且团体赛功能测试满分或个人赛通过所有评测（无进入总决赛限制），则第七学期“计算机组成与体系结构实践”课程免修。</a:t>
            </a:r>
            <a:endParaRPr lang="en-US" altLang="zh-CN" sz="280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7101298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animEffect transition="in" filter="blinds(horizontal)">
                                      <p:cBhvr>
                                        <p:cTn id="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6" y="278225"/>
            <a:ext cx="3627996" cy="742071"/>
            <a:chOff x="635244" y="278221"/>
            <a:chExt cx="3627996" cy="742070"/>
          </a:xfrm>
        </p:grpSpPr>
        <p:sp>
          <p:nvSpPr>
            <p:cNvPr id="21" name="矩形 20">
              <a:extLst>
                <a:ext uri="{FF2B5EF4-FFF2-40B4-BE49-F238E27FC236}">
                  <a16:creationId xmlns:a16="http://schemas.microsoft.com/office/drawing/2014/main" id="{8297BC28-DD3C-44C3-A8BA-1F5DFEE9D689}"/>
                </a:ext>
              </a:extLst>
            </p:cNvPr>
            <p:cNvSpPr/>
            <p:nvPr/>
          </p:nvSpPr>
          <p:spPr>
            <a:xfrm>
              <a:off x="635244" y="712514"/>
              <a:ext cx="362799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On-line Course Platform</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在线课程平台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a:extLst>
              <a:ext uri="{FF2B5EF4-FFF2-40B4-BE49-F238E27FC236}">
                <a16:creationId xmlns:a16="http://schemas.microsoft.com/office/drawing/2014/main" id="{0C9E2503-77F2-4847-8F67-A5B5100EF42C}"/>
              </a:ext>
            </a:extLst>
          </p:cNvPr>
          <p:cNvSpPr/>
          <p:nvPr/>
        </p:nvSpPr>
        <p:spPr>
          <a:xfrm>
            <a:off x="1056904" y="1272225"/>
            <a:ext cx="10094026" cy="5013039"/>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20B0503020204020204" pitchFamily="34" charset="-122"/>
                <a:ea typeface="微软雅黑" panose="020B0503020204020204" pitchFamily="34" charset="-122"/>
                <a:cs typeface="+mn-ea"/>
                <a:sym typeface="+mn-lt"/>
              </a:rPr>
              <a:t>智慧树平台：发布各类课程资源、提交作业、答疑等。</a:t>
            </a:r>
            <a:endParaRPr lang="en-US" altLang="zh-CN" sz="2800" dirty="0">
              <a:latin typeface="微软雅黑" panose="020B0503020204020204" pitchFamily="34" charset="-122"/>
              <a:ea typeface="微软雅黑" panose="020B0503020204020204" pitchFamily="34" charset="-122"/>
              <a:cs typeface="+mn-ea"/>
              <a:sym typeface="+mn-lt"/>
            </a:endParaRPr>
          </a:p>
          <a:p>
            <a:pPr algn="just">
              <a:lnSpc>
                <a:spcPct val="150000"/>
              </a:lnSpc>
              <a:buClr>
                <a:srgbClr val="FF0066"/>
              </a:buClr>
            </a:pPr>
            <a:endParaRPr lang="en-US" altLang="zh-CN" sz="2800" dirty="0">
              <a:latin typeface="微软雅黑" panose="020B0503020204020204" pitchFamily="34" charset="-122"/>
              <a:ea typeface="微软雅黑" panose="020B0503020204020204" pitchFamily="34" charset="-122"/>
              <a:cs typeface="+mn-ea"/>
              <a:sym typeface="+mn-lt"/>
            </a:endParaRPr>
          </a:p>
          <a:p>
            <a:pPr algn="just">
              <a:lnSpc>
                <a:spcPct val="150000"/>
              </a:lnSpc>
              <a:buClr>
                <a:srgbClr val="FF0066"/>
              </a:buClr>
            </a:pPr>
            <a:endParaRPr lang="en-US" altLang="zh-CN" sz="2800" dirty="0">
              <a:latin typeface="微软雅黑" panose="020B0503020204020204" pitchFamily="34" charset="-122"/>
              <a:ea typeface="微软雅黑" panose="020B0503020204020204" pitchFamily="34" charset="-122"/>
              <a:cs typeface="+mn-ea"/>
              <a:sym typeface="+mn-lt"/>
            </a:endParaRPr>
          </a:p>
          <a:p>
            <a:pPr algn="just">
              <a:lnSpc>
                <a:spcPct val="150000"/>
              </a:lnSpc>
              <a:buClr>
                <a:srgbClr val="FF0066"/>
              </a:buClr>
            </a:pPr>
            <a:endParaRPr lang="en-US" altLang="zh-CN"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endParaRPr lang="zh-CN" altLang="en-US" sz="28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en-US" altLang="zh-CN" sz="2800" dirty="0" err="1">
                <a:latin typeface="微软雅黑" panose="020B0503020204020204" pitchFamily="34" charset="-122"/>
                <a:ea typeface="微软雅黑" panose="020B0503020204020204" pitchFamily="34" charset="-122"/>
                <a:cs typeface="+mn-ea"/>
                <a:sym typeface="+mn-lt"/>
              </a:rPr>
              <a:t>gitee</a:t>
            </a:r>
            <a:r>
              <a:rPr lang="zh-CN" altLang="en-US" sz="2800" dirty="0">
                <a:latin typeface="微软雅黑" panose="020B0503020204020204" pitchFamily="34" charset="-122"/>
                <a:ea typeface="微软雅黑" panose="020B0503020204020204" pitchFamily="34" charset="-122"/>
                <a:cs typeface="+mn-ea"/>
                <a:sym typeface="+mn-lt"/>
              </a:rPr>
              <a:t>平台：以小组为单位管理实验工程。</a:t>
            </a:r>
            <a:endParaRPr lang="en-US" altLang="zh-CN" sz="2800" dirty="0">
              <a:latin typeface="微软雅黑" panose="020B0503020204020204" pitchFamily="34" charset="-122"/>
              <a:ea typeface="微软雅黑" panose="020B0503020204020204" pitchFamily="34" charset="-122"/>
              <a:cs typeface="+mn-ea"/>
              <a:sym typeface="+mn-lt"/>
            </a:endParaRPr>
          </a:p>
          <a:p>
            <a:pPr marL="914400" lvl="1" indent="-457200" algn="just">
              <a:lnSpc>
                <a:spcPct val="1500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码云：</a:t>
            </a:r>
            <a:r>
              <a:rPr lang="en-US" altLang="zh-CN" sz="2400" dirty="0">
                <a:latin typeface="微软雅黑" panose="020B0503020204020204" pitchFamily="34" charset="-122"/>
                <a:ea typeface="微软雅黑" panose="020B0503020204020204" pitchFamily="34" charset="-122"/>
                <a:cs typeface="+mn-ea"/>
                <a:sym typeface="+mn-lt"/>
              </a:rPr>
              <a:t>https://</a:t>
            </a:r>
            <a:r>
              <a:rPr lang="en-US" altLang="zh-CN" sz="2400" dirty="0" err="1">
                <a:latin typeface="微软雅黑" panose="020B0503020204020204" pitchFamily="34" charset="-122"/>
                <a:ea typeface="微软雅黑" panose="020B0503020204020204" pitchFamily="34" charset="-122"/>
                <a:cs typeface="+mn-ea"/>
                <a:sym typeface="+mn-lt"/>
              </a:rPr>
              <a:t>gitee.com</a:t>
            </a:r>
            <a:r>
              <a:rPr lang="en-US" altLang="zh-CN" sz="2400" dirty="0">
                <a:latin typeface="微软雅黑" panose="020B0503020204020204" pitchFamily="34" charset="-122"/>
                <a:ea typeface="微软雅黑" panose="020B0503020204020204" pitchFamily="34" charset="-122"/>
                <a:cs typeface="+mn-ea"/>
                <a:sym typeface="+mn-lt"/>
              </a:rPr>
              <a:t>/</a:t>
            </a:r>
          </a:p>
          <a:p>
            <a:pPr marL="914400" lvl="1" indent="-457200" algn="just">
              <a:lnSpc>
                <a:spcPct val="150000"/>
              </a:lnSpc>
              <a:buClr>
                <a:srgbClr val="FF0066"/>
              </a:buClr>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mn-ea"/>
                <a:sym typeface="+mn-lt"/>
              </a:rPr>
              <a:t>每组在</a:t>
            </a:r>
            <a:r>
              <a:rPr lang="en-US" altLang="zh-CN" sz="2400" dirty="0" err="1">
                <a:latin typeface="微软雅黑" panose="020B0503020204020204" pitchFamily="34" charset="-122"/>
                <a:ea typeface="微软雅黑" panose="020B0503020204020204" pitchFamily="34" charset="-122"/>
                <a:cs typeface="+mn-ea"/>
                <a:sym typeface="+mn-lt"/>
              </a:rPr>
              <a:t>gitee</a:t>
            </a:r>
            <a:r>
              <a:rPr lang="zh-CN" altLang="en-US" sz="2400" dirty="0">
                <a:latin typeface="微软雅黑" panose="020B0503020204020204" pitchFamily="34" charset="-122"/>
                <a:ea typeface="微软雅黑" panose="020B0503020204020204" pitchFamily="34" charset="-122"/>
                <a:cs typeface="+mn-ea"/>
                <a:sym typeface="+mn-lt"/>
              </a:rPr>
              <a:t>上自建仓库，管理所有实验任务（只建一个仓库）</a:t>
            </a:r>
          </a:p>
        </p:txBody>
      </p:sp>
      <p:sp>
        <p:nvSpPr>
          <p:cNvPr id="3" name="文本框 2">
            <a:extLst>
              <a:ext uri="{FF2B5EF4-FFF2-40B4-BE49-F238E27FC236}">
                <a16:creationId xmlns:a16="http://schemas.microsoft.com/office/drawing/2014/main" id="{9D30ECE5-C0BD-47C3-A8EA-F98556644BF2}"/>
              </a:ext>
            </a:extLst>
          </p:cNvPr>
          <p:cNvSpPr txBox="1"/>
          <p:nvPr/>
        </p:nvSpPr>
        <p:spPr>
          <a:xfrm>
            <a:off x="1785547" y="4374382"/>
            <a:ext cx="1944914" cy="338554"/>
          </a:xfrm>
          <a:prstGeom prst="rect">
            <a:avLst/>
          </a:prstGeom>
          <a:noFill/>
        </p:spPr>
        <p:txBody>
          <a:bodyPr wrap="square" rtlCol="0">
            <a:spAutoFit/>
          </a:bodyPr>
          <a:lstStyle/>
          <a:p>
            <a:pPr algn="ctr"/>
            <a:r>
              <a:rPr lang="zh-CN" altLang="en-US" sz="1600" b="1" dirty="0">
                <a:solidFill>
                  <a:srgbClr val="0066FF"/>
                </a:solidFill>
              </a:rPr>
              <a:t>课程号：</a:t>
            </a:r>
            <a:r>
              <a:rPr lang="en-US" altLang="zh-CN" sz="1600" b="1" dirty="0" err="1">
                <a:solidFill>
                  <a:srgbClr val="0066FF"/>
                </a:solidFill>
              </a:rPr>
              <a:t>k6444890</a:t>
            </a:r>
            <a:endParaRPr lang="zh-CN" altLang="en-US" sz="1600" b="1" dirty="0">
              <a:solidFill>
                <a:srgbClr val="0066FF"/>
              </a:solidFill>
            </a:endParaRPr>
          </a:p>
        </p:txBody>
      </p:sp>
      <p:sp>
        <p:nvSpPr>
          <p:cNvPr id="13" name="文本框 12">
            <a:extLst>
              <a:ext uri="{FF2B5EF4-FFF2-40B4-BE49-F238E27FC236}">
                <a16:creationId xmlns:a16="http://schemas.microsoft.com/office/drawing/2014/main" id="{22D0966B-EF0F-41EE-A0F1-4833D8B5A495}"/>
              </a:ext>
            </a:extLst>
          </p:cNvPr>
          <p:cNvSpPr txBox="1"/>
          <p:nvPr/>
        </p:nvSpPr>
        <p:spPr>
          <a:xfrm>
            <a:off x="4771170" y="4374382"/>
            <a:ext cx="2184667" cy="338554"/>
          </a:xfrm>
          <a:prstGeom prst="rect">
            <a:avLst/>
          </a:prstGeom>
          <a:noFill/>
        </p:spPr>
        <p:txBody>
          <a:bodyPr wrap="square" rtlCol="0">
            <a:spAutoFit/>
          </a:bodyPr>
          <a:lstStyle/>
          <a:p>
            <a:pPr algn="ctr"/>
            <a:r>
              <a:rPr lang="zh-CN" altLang="en-US" sz="1600" b="1" dirty="0">
                <a:solidFill>
                  <a:srgbClr val="0066FF"/>
                </a:solidFill>
              </a:rPr>
              <a:t>实验分组和远程仓库</a:t>
            </a:r>
          </a:p>
        </p:txBody>
      </p:sp>
      <p:pic>
        <p:nvPicPr>
          <p:cNvPr id="6" name="图片 5">
            <a:extLst>
              <a:ext uri="{FF2B5EF4-FFF2-40B4-BE49-F238E27FC236}">
                <a16:creationId xmlns:a16="http://schemas.microsoft.com/office/drawing/2014/main" id="{49FD2790-AAFE-0C84-CC1A-F0E476434AEB}"/>
              </a:ext>
            </a:extLst>
          </p:cNvPr>
          <p:cNvPicPr>
            <a:picLocks noChangeAspect="1"/>
          </p:cNvPicPr>
          <p:nvPr/>
        </p:nvPicPr>
        <p:blipFill>
          <a:blip r:embed="rId3"/>
          <a:stretch>
            <a:fillRect/>
          </a:stretch>
        </p:blipFill>
        <p:spPr>
          <a:xfrm>
            <a:off x="4655128" y="1964610"/>
            <a:ext cx="2481941" cy="2454667"/>
          </a:xfrm>
          <a:prstGeom prst="rect">
            <a:avLst/>
          </a:prstGeom>
        </p:spPr>
      </p:pic>
      <p:pic>
        <p:nvPicPr>
          <p:cNvPr id="4" name="Picture 2" descr="Scan me!">
            <a:extLst>
              <a:ext uri="{FF2B5EF4-FFF2-40B4-BE49-F238E27FC236}">
                <a16:creationId xmlns:a16="http://schemas.microsoft.com/office/drawing/2014/main" id="{95B3AE1B-FC4C-2A6E-2C0A-1C1282DC72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1790" y="1991330"/>
            <a:ext cx="2384503" cy="2384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92159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4388017" cy="742071"/>
            <a:chOff x="635243" y="278221"/>
            <a:chExt cx="4388017" cy="742070"/>
          </a:xfrm>
        </p:grpSpPr>
        <p:sp>
          <p:nvSpPr>
            <p:cNvPr id="21" name="矩形 20">
              <a:extLst>
                <a:ext uri="{FF2B5EF4-FFF2-40B4-BE49-F238E27FC236}">
                  <a16:creationId xmlns:a16="http://schemas.microsoft.com/office/drawing/2014/main" id="{8297BC28-DD3C-44C3-A8BA-1F5DFEE9D689}"/>
                </a:ext>
              </a:extLst>
            </p:cNvPr>
            <p:cNvSpPr/>
            <p:nvPr/>
          </p:nvSpPr>
          <p:spPr>
            <a:xfrm>
              <a:off x="635243" y="712514"/>
              <a:ext cx="43880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Why Are You Taking This Course</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为什么学习该课程</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泪滴形 10">
            <a:extLst>
              <a:ext uri="{FF2B5EF4-FFF2-40B4-BE49-F238E27FC236}">
                <a16:creationId xmlns:a16="http://schemas.microsoft.com/office/drawing/2014/main" id="{D224181E-2142-4241-9475-CDCB26B6EC7A}"/>
              </a:ext>
            </a:extLst>
          </p:cNvPr>
          <p:cNvSpPr/>
          <p:nvPr/>
        </p:nvSpPr>
        <p:spPr>
          <a:xfrm rot="14605586">
            <a:off x="5229692" y="2280710"/>
            <a:ext cx="2757410" cy="2757410"/>
          </a:xfrm>
          <a:prstGeom prst="teardrop">
            <a:avLst>
              <a:gd name="adj" fmla="val 140132"/>
            </a:avLst>
          </a:prstGeom>
          <a:solidFill>
            <a:schemeClr val="accent4">
              <a:lumMod val="20000"/>
              <a:lumOff val="8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p>
        </p:txBody>
      </p:sp>
      <p:sp>
        <p:nvSpPr>
          <p:cNvPr id="12" name="泪滴形 11">
            <a:extLst>
              <a:ext uri="{FF2B5EF4-FFF2-40B4-BE49-F238E27FC236}">
                <a16:creationId xmlns:a16="http://schemas.microsoft.com/office/drawing/2014/main" id="{013F89A9-DA40-4A78-856C-ABDB79E33498}"/>
              </a:ext>
            </a:extLst>
          </p:cNvPr>
          <p:cNvSpPr/>
          <p:nvPr/>
        </p:nvSpPr>
        <p:spPr>
          <a:xfrm rot="14849723">
            <a:off x="8587893" y="2205300"/>
            <a:ext cx="1841042" cy="1870340"/>
          </a:xfrm>
          <a:prstGeom prst="teardrop">
            <a:avLst>
              <a:gd name="adj" fmla="val 122951"/>
            </a:avLst>
          </a:prstGeom>
          <a:solidFill>
            <a:schemeClr val="accent2">
              <a:lumMod val="40000"/>
              <a:lumOff val="6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sz="1350"/>
          </a:p>
        </p:txBody>
      </p:sp>
      <p:pic>
        <p:nvPicPr>
          <p:cNvPr id="13" name="图片 12">
            <a:extLst>
              <a:ext uri="{FF2B5EF4-FFF2-40B4-BE49-F238E27FC236}">
                <a16:creationId xmlns:a16="http://schemas.microsoft.com/office/drawing/2014/main" id="{355A30D7-770F-4568-BB81-267474DB0A0E}"/>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1758" b="99609" l="0" r="97266"/>
                    </a14:imgEffect>
                    <a14:imgEffect>
                      <a14:artisticBlur radius="6"/>
                    </a14:imgEffect>
                  </a14:imgLayer>
                </a14:imgProps>
              </a:ext>
              <a:ext uri="{28A0092B-C50C-407E-A947-70E740481C1C}">
                <a14:useLocalDpi xmlns:a14="http://schemas.microsoft.com/office/drawing/2010/main" val="0"/>
              </a:ext>
            </a:extLst>
          </a:blip>
          <a:stretch>
            <a:fillRect/>
          </a:stretch>
        </p:blipFill>
        <p:spPr>
          <a:xfrm flipH="1">
            <a:off x="8612644" y="2220480"/>
            <a:ext cx="1741394" cy="1741394"/>
          </a:xfrm>
          <a:prstGeom prst="rect">
            <a:avLst/>
          </a:prstGeom>
        </p:spPr>
      </p:pic>
      <p:grpSp>
        <p:nvGrpSpPr>
          <p:cNvPr id="14" name="组合 13">
            <a:extLst>
              <a:ext uri="{FF2B5EF4-FFF2-40B4-BE49-F238E27FC236}">
                <a16:creationId xmlns:a16="http://schemas.microsoft.com/office/drawing/2014/main" id="{D4905CE1-87FB-4718-8AE5-8AFFECDA512D}"/>
              </a:ext>
            </a:extLst>
          </p:cNvPr>
          <p:cNvGrpSpPr/>
          <p:nvPr/>
        </p:nvGrpSpPr>
        <p:grpSpPr>
          <a:xfrm>
            <a:off x="4791420" y="2225767"/>
            <a:ext cx="3562082" cy="2861528"/>
            <a:chOff x="3613008" y="1441004"/>
            <a:chExt cx="4949388" cy="3975992"/>
          </a:xfrm>
        </p:grpSpPr>
        <p:pic>
          <p:nvPicPr>
            <p:cNvPr id="15" name="图片 14">
              <a:extLst>
                <a:ext uri="{FF2B5EF4-FFF2-40B4-BE49-F238E27FC236}">
                  <a16:creationId xmlns:a16="http://schemas.microsoft.com/office/drawing/2014/main" id="{5060F655-6237-46CC-8B07-A1A9640999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8900000">
              <a:off x="4302926" y="1635925"/>
              <a:ext cx="3586148" cy="3586148"/>
            </a:xfrm>
            <a:prstGeom prst="rect">
              <a:avLst/>
            </a:prstGeom>
          </p:spPr>
        </p:pic>
        <p:grpSp>
          <p:nvGrpSpPr>
            <p:cNvPr id="16" name="组合 15">
              <a:extLst>
                <a:ext uri="{FF2B5EF4-FFF2-40B4-BE49-F238E27FC236}">
                  <a16:creationId xmlns:a16="http://schemas.microsoft.com/office/drawing/2014/main" id="{629B4CAF-666C-46C2-BB46-E3096F10CBA1}"/>
                </a:ext>
              </a:extLst>
            </p:cNvPr>
            <p:cNvGrpSpPr/>
            <p:nvPr/>
          </p:nvGrpSpPr>
          <p:grpSpPr>
            <a:xfrm>
              <a:off x="4151782" y="1441004"/>
              <a:ext cx="3888434" cy="3975992"/>
              <a:chOff x="2455540" y="1312540"/>
              <a:chExt cx="4232918" cy="4232918"/>
            </a:xfrm>
          </p:grpSpPr>
          <p:sp>
            <p:nvSpPr>
              <p:cNvPr id="29" name="空心弧 28">
                <a:extLst>
                  <a:ext uri="{FF2B5EF4-FFF2-40B4-BE49-F238E27FC236}">
                    <a16:creationId xmlns:a16="http://schemas.microsoft.com/office/drawing/2014/main" id="{5BE42630-824C-456C-A811-C7EB7261D722}"/>
                  </a:ext>
                </a:extLst>
              </p:cNvPr>
              <p:cNvSpPr/>
              <p:nvPr/>
            </p:nvSpPr>
            <p:spPr>
              <a:xfrm rot="18900000">
                <a:off x="2455540" y="1312540"/>
                <a:ext cx="4232918" cy="4232918"/>
              </a:xfrm>
              <a:prstGeom prst="blockArc">
                <a:avLst>
                  <a:gd name="adj1" fmla="val 10800000"/>
                  <a:gd name="adj2" fmla="val 162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050">
                  <a:latin typeface="Impact" panose="020B0806030902050204" pitchFamily="34" charset="0"/>
                </a:endParaRPr>
              </a:p>
            </p:txBody>
          </p:sp>
          <p:sp>
            <p:nvSpPr>
              <p:cNvPr id="30" name="空心弧 29">
                <a:extLst>
                  <a:ext uri="{FF2B5EF4-FFF2-40B4-BE49-F238E27FC236}">
                    <a16:creationId xmlns:a16="http://schemas.microsoft.com/office/drawing/2014/main" id="{86CC039C-EDB8-44D2-BA15-C09FDEAE705A}"/>
                  </a:ext>
                </a:extLst>
              </p:cNvPr>
              <p:cNvSpPr/>
              <p:nvPr/>
            </p:nvSpPr>
            <p:spPr>
              <a:xfrm rot="18900000">
                <a:off x="2455540" y="1312540"/>
                <a:ext cx="4232918" cy="4232918"/>
              </a:xfrm>
              <a:prstGeom prst="blockArc">
                <a:avLst>
                  <a:gd name="adj1" fmla="val 5400000"/>
                  <a:gd name="adj2" fmla="val 108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050">
                  <a:latin typeface="Impact" panose="020B0806030902050204" pitchFamily="34" charset="0"/>
                </a:endParaRPr>
              </a:p>
            </p:txBody>
          </p:sp>
          <p:sp>
            <p:nvSpPr>
              <p:cNvPr id="32" name="空心弧 31">
                <a:extLst>
                  <a:ext uri="{FF2B5EF4-FFF2-40B4-BE49-F238E27FC236}">
                    <a16:creationId xmlns:a16="http://schemas.microsoft.com/office/drawing/2014/main" id="{B4A47C81-E879-4AB0-A38C-FEAF7276A5EF}"/>
                  </a:ext>
                </a:extLst>
              </p:cNvPr>
              <p:cNvSpPr/>
              <p:nvPr/>
            </p:nvSpPr>
            <p:spPr>
              <a:xfrm rot="18900000">
                <a:off x="2455540" y="1312540"/>
                <a:ext cx="4232918" cy="4232918"/>
              </a:xfrm>
              <a:prstGeom prst="blockArc">
                <a:avLst>
                  <a:gd name="adj1" fmla="val 0"/>
                  <a:gd name="adj2" fmla="val 540000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050">
                  <a:latin typeface="Impact" panose="020B0806030902050204" pitchFamily="34" charset="0"/>
                </a:endParaRPr>
              </a:p>
            </p:txBody>
          </p:sp>
          <p:sp>
            <p:nvSpPr>
              <p:cNvPr id="33" name="空心弧 32">
                <a:extLst>
                  <a:ext uri="{FF2B5EF4-FFF2-40B4-BE49-F238E27FC236}">
                    <a16:creationId xmlns:a16="http://schemas.microsoft.com/office/drawing/2014/main" id="{1874948C-C938-451C-819D-F617C09F3340}"/>
                  </a:ext>
                </a:extLst>
              </p:cNvPr>
              <p:cNvSpPr/>
              <p:nvPr/>
            </p:nvSpPr>
            <p:spPr>
              <a:xfrm rot="18900000">
                <a:off x="2455540" y="1312540"/>
                <a:ext cx="4232918" cy="4232918"/>
              </a:xfrm>
              <a:prstGeom prst="blockArc">
                <a:avLst>
                  <a:gd name="adj1" fmla="val 16200000"/>
                  <a:gd name="adj2" fmla="val 0"/>
                  <a:gd name="adj3" fmla="val 4642"/>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sz="1050">
                  <a:latin typeface="Impact" panose="020B0806030902050204" pitchFamily="34" charset="0"/>
                </a:endParaRPr>
              </a:p>
            </p:txBody>
          </p:sp>
        </p:grpSp>
        <p:sp>
          <p:nvSpPr>
            <p:cNvPr id="17" name="任意多边形: 形状 16">
              <a:extLst>
                <a:ext uri="{FF2B5EF4-FFF2-40B4-BE49-F238E27FC236}">
                  <a16:creationId xmlns:a16="http://schemas.microsoft.com/office/drawing/2014/main" id="{B3E594EF-D322-41E0-BF0C-11CFCFD9A42E}"/>
                </a:ext>
              </a:extLst>
            </p:cNvPr>
            <p:cNvSpPr/>
            <p:nvPr/>
          </p:nvSpPr>
          <p:spPr>
            <a:xfrm>
              <a:off x="5008649" y="2317165"/>
              <a:ext cx="2174700" cy="2223671"/>
            </a:xfrm>
            <a:custGeom>
              <a:avLst/>
              <a:gdLst>
                <a:gd name="connsiteX0" fmla="*/ 0 w 1439167"/>
                <a:gd name="connsiteY0" fmla="*/ 719584 h 1439167"/>
                <a:gd name="connsiteX1" fmla="*/ 719584 w 1439167"/>
                <a:gd name="connsiteY1" fmla="*/ 0 h 1439167"/>
                <a:gd name="connsiteX2" fmla="*/ 1439168 w 1439167"/>
                <a:gd name="connsiteY2" fmla="*/ 719584 h 1439167"/>
                <a:gd name="connsiteX3" fmla="*/ 719584 w 1439167"/>
                <a:gd name="connsiteY3" fmla="*/ 1439168 h 1439167"/>
                <a:gd name="connsiteX4" fmla="*/ 0 w 1439167"/>
                <a:gd name="connsiteY4" fmla="*/ 719584 h 14391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9167" h="1439167">
                  <a:moveTo>
                    <a:pt x="0" y="719584"/>
                  </a:moveTo>
                  <a:cubicBezTo>
                    <a:pt x="0" y="322169"/>
                    <a:pt x="322169" y="0"/>
                    <a:pt x="719584" y="0"/>
                  </a:cubicBezTo>
                  <a:cubicBezTo>
                    <a:pt x="1116999" y="0"/>
                    <a:pt x="1439168" y="322169"/>
                    <a:pt x="1439168" y="719584"/>
                  </a:cubicBezTo>
                  <a:cubicBezTo>
                    <a:pt x="1439168" y="1116999"/>
                    <a:pt x="1116999" y="1439168"/>
                    <a:pt x="719584" y="1439168"/>
                  </a:cubicBezTo>
                  <a:cubicBezTo>
                    <a:pt x="322169" y="1439168"/>
                    <a:pt x="0" y="1116999"/>
                    <a:pt x="0" y="719584"/>
                  </a:cubicBezTo>
                  <a:close/>
                </a:path>
              </a:pathLst>
            </a:custGeom>
            <a:solidFill>
              <a:srgbClr val="0086CD"/>
            </a:solidFill>
            <a:ln w="28575"/>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4000" tIns="192361" rIns="54000" bIns="192361"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200150">
                <a:spcBef>
                  <a:spcPct val="0"/>
                </a:spcBef>
                <a:spcAft>
                  <a:spcPts val="450"/>
                </a:spcAft>
              </a:pPr>
              <a:r>
                <a:rPr lang="zh-CN" altLang="en-US" b="1" u="heavy"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技术能力</a:t>
              </a:r>
              <a:endParaRPr lang="en-US" altLang="zh-CN" b="1" u="heavy"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defTabSz="1200150">
                <a:lnSpc>
                  <a:spcPct val="90000"/>
                </a:lnSpc>
                <a:spcBef>
                  <a:spcPct val="0"/>
                </a:spcBef>
                <a:spcAft>
                  <a:spcPct val="35000"/>
                </a:spcAft>
              </a:pPr>
              <a:r>
                <a:rPr lang="en-US" altLang="zh-CN" sz="1050" dirty="0">
                  <a:solidFill>
                    <a:srgbClr val="FFFF00"/>
                  </a:solidFill>
                  <a:effectLst>
                    <a:outerShdw blurRad="38100" dist="38100" dir="2700000" algn="tl">
                      <a:srgbClr val="000000">
                        <a:alpha val="43137"/>
                      </a:srgbClr>
                    </a:outerShdw>
                  </a:effectLst>
                  <a:latin typeface="Impact" panose="020B0806030902050204" pitchFamily="34" charset="0"/>
                  <a:ea typeface="黑体" panose="02010609060101010101" pitchFamily="49" charset="-122"/>
                </a:rPr>
                <a:t>Capabilities &amp; </a:t>
              </a:r>
            </a:p>
            <a:p>
              <a:pPr algn="ctr" defTabSz="1200150">
                <a:lnSpc>
                  <a:spcPct val="90000"/>
                </a:lnSpc>
                <a:spcBef>
                  <a:spcPct val="0"/>
                </a:spcBef>
                <a:spcAft>
                  <a:spcPct val="35000"/>
                </a:spcAft>
              </a:pPr>
              <a:r>
                <a:rPr lang="en-US" altLang="zh-CN" sz="1050" dirty="0">
                  <a:solidFill>
                    <a:srgbClr val="FFFF00"/>
                  </a:solidFill>
                  <a:effectLst>
                    <a:outerShdw blurRad="38100" dist="38100" dir="2700000" algn="tl">
                      <a:srgbClr val="000000">
                        <a:alpha val="43137"/>
                      </a:srgbClr>
                    </a:outerShdw>
                  </a:effectLst>
                  <a:latin typeface="Impact" panose="020B0806030902050204" pitchFamily="34" charset="0"/>
                  <a:ea typeface="黑体" panose="02010609060101010101" pitchFamily="49" charset="-122"/>
                </a:rPr>
                <a:t>Tech Skills </a:t>
              </a:r>
              <a:endParaRPr lang="zh-CN" altLang="en-US" sz="1050" dirty="0">
                <a:solidFill>
                  <a:srgbClr val="FFFF00"/>
                </a:solidFill>
                <a:effectLst>
                  <a:outerShdw blurRad="38100" dist="38100" dir="2700000" algn="tl">
                    <a:srgbClr val="000000">
                      <a:alpha val="43137"/>
                    </a:srgbClr>
                  </a:outerShdw>
                </a:effectLst>
                <a:latin typeface="Impact" panose="020B0806030902050204" pitchFamily="34" charset="0"/>
                <a:ea typeface="黑体" panose="02010609060101010101" pitchFamily="49" charset="-122"/>
              </a:endParaRPr>
            </a:p>
          </p:txBody>
        </p:sp>
        <p:sp>
          <p:nvSpPr>
            <p:cNvPr id="25" name="矩形: 圆角 24">
              <a:extLst>
                <a:ext uri="{FF2B5EF4-FFF2-40B4-BE49-F238E27FC236}">
                  <a16:creationId xmlns:a16="http://schemas.microsoft.com/office/drawing/2014/main" id="{185AC7B8-9B96-435F-8386-9889550A5FBC}"/>
                </a:ext>
              </a:extLst>
            </p:cNvPr>
            <p:cNvSpPr/>
            <p:nvPr/>
          </p:nvSpPr>
          <p:spPr>
            <a:xfrm>
              <a:off x="3613008" y="1647788"/>
              <a:ext cx="1574594" cy="798212"/>
            </a:xfrm>
            <a:prstGeom prst="roundRect">
              <a:avLst/>
            </a:prstGeom>
            <a:solidFill>
              <a:srgbClr val="0086CD"/>
            </a:solidFill>
            <a:ln w="28575"/>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34462" rIns="0" bIns="13446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33438">
                <a:lnSpc>
                  <a:spcPct val="90000"/>
                </a:lnSpc>
                <a:spcBef>
                  <a:spcPct val="0"/>
                </a:spcBef>
                <a:spcAft>
                  <a:spcPct val="35000"/>
                </a:spcAft>
              </a:pPr>
              <a:r>
                <a:rPr lang="zh-CN" altLang="en-US" sz="15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计算思维</a:t>
              </a:r>
            </a:p>
          </p:txBody>
        </p:sp>
        <p:sp>
          <p:nvSpPr>
            <p:cNvPr id="26" name="矩形: 圆角 25">
              <a:extLst>
                <a:ext uri="{FF2B5EF4-FFF2-40B4-BE49-F238E27FC236}">
                  <a16:creationId xmlns:a16="http://schemas.microsoft.com/office/drawing/2014/main" id="{1FC7A66C-286B-4040-8EF3-7E5480CC3FA0}"/>
                </a:ext>
              </a:extLst>
            </p:cNvPr>
            <p:cNvSpPr/>
            <p:nvPr/>
          </p:nvSpPr>
          <p:spPr>
            <a:xfrm>
              <a:off x="6987802" y="1647788"/>
              <a:ext cx="1574594" cy="798212"/>
            </a:xfrm>
            <a:prstGeom prst="roundRect">
              <a:avLst/>
            </a:prstGeom>
            <a:solidFill>
              <a:schemeClr val="accent2"/>
            </a:solidFill>
            <a:ln w="28575"/>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34462" tIns="134462" rIns="134462" bIns="13446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33438">
                <a:lnSpc>
                  <a:spcPct val="90000"/>
                </a:lnSpc>
                <a:spcBef>
                  <a:spcPct val="0"/>
                </a:spcBef>
                <a:spcAft>
                  <a:spcPct val="35000"/>
                </a:spcAft>
              </a:pPr>
              <a:r>
                <a:rPr lang="zh-CN" altLang="en-US" sz="15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系统能力</a:t>
              </a:r>
            </a:p>
          </p:txBody>
        </p:sp>
        <p:sp>
          <p:nvSpPr>
            <p:cNvPr id="27" name="矩形: 圆角 26">
              <a:extLst>
                <a:ext uri="{FF2B5EF4-FFF2-40B4-BE49-F238E27FC236}">
                  <a16:creationId xmlns:a16="http://schemas.microsoft.com/office/drawing/2014/main" id="{D6367C61-BF6B-4A24-947F-284FC63DC612}"/>
                </a:ext>
              </a:extLst>
            </p:cNvPr>
            <p:cNvSpPr/>
            <p:nvPr/>
          </p:nvSpPr>
          <p:spPr>
            <a:xfrm>
              <a:off x="6987802" y="4390216"/>
              <a:ext cx="1574594" cy="798212"/>
            </a:xfrm>
            <a:prstGeom prst="roundRect">
              <a:avLst/>
            </a:prstGeom>
            <a:solidFill>
              <a:schemeClr val="accent2"/>
            </a:solidFill>
            <a:ln w="28575"/>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34462" rIns="0" bIns="13446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33438">
                <a:lnSpc>
                  <a:spcPct val="90000"/>
                </a:lnSpc>
                <a:spcBef>
                  <a:spcPct val="0"/>
                </a:spcBef>
                <a:spcAft>
                  <a:spcPct val="35000"/>
                </a:spcAft>
              </a:pPr>
              <a:r>
                <a:rPr lang="zh-CN" altLang="en-US" sz="15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编程能力</a:t>
              </a:r>
            </a:p>
          </p:txBody>
        </p:sp>
        <p:sp>
          <p:nvSpPr>
            <p:cNvPr id="28" name="矩形: 圆角 27">
              <a:extLst>
                <a:ext uri="{FF2B5EF4-FFF2-40B4-BE49-F238E27FC236}">
                  <a16:creationId xmlns:a16="http://schemas.microsoft.com/office/drawing/2014/main" id="{EFE9759E-1708-4F0C-957F-2C5C1D4B222E}"/>
                </a:ext>
              </a:extLst>
            </p:cNvPr>
            <p:cNvSpPr/>
            <p:nvPr/>
          </p:nvSpPr>
          <p:spPr>
            <a:xfrm>
              <a:off x="3613008" y="4390216"/>
              <a:ext cx="1574594" cy="798212"/>
            </a:xfrm>
            <a:prstGeom prst="roundRect">
              <a:avLst/>
            </a:prstGeom>
            <a:solidFill>
              <a:srgbClr val="0086CD"/>
            </a:solidFill>
            <a:ln w="28575"/>
            <a:effectLst>
              <a:outerShdw blurRad="63500" sx="102000" sy="102000" algn="ctr" rotWithShape="0">
                <a:prstClr val="black">
                  <a:alpha val="40000"/>
                </a:prstClr>
              </a:outerShdw>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34462" rIns="0" bIns="134462" numCol="1" spcCol="1270" anchor="ctr"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833438">
                <a:lnSpc>
                  <a:spcPct val="90000"/>
                </a:lnSpc>
                <a:spcBef>
                  <a:spcPct val="0"/>
                </a:spcBef>
                <a:spcAft>
                  <a:spcPct val="35000"/>
                </a:spcAft>
              </a:pPr>
              <a:r>
                <a:rPr lang="zh-CN" altLang="en-US" sz="15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算法思维</a:t>
              </a:r>
            </a:p>
          </p:txBody>
        </p:sp>
      </p:grpSp>
      <p:grpSp>
        <p:nvGrpSpPr>
          <p:cNvPr id="34" name="组合 33">
            <a:extLst>
              <a:ext uri="{FF2B5EF4-FFF2-40B4-BE49-F238E27FC236}">
                <a16:creationId xmlns:a16="http://schemas.microsoft.com/office/drawing/2014/main" id="{A16F1EF1-583F-4FAD-90C3-1EC3C8ACE833}"/>
              </a:ext>
            </a:extLst>
          </p:cNvPr>
          <p:cNvGrpSpPr/>
          <p:nvPr/>
        </p:nvGrpSpPr>
        <p:grpSpPr>
          <a:xfrm>
            <a:off x="8927286" y="2338540"/>
            <a:ext cx="1107996" cy="1587517"/>
            <a:chOff x="10059225" y="1420395"/>
            <a:chExt cx="1477328" cy="2116689"/>
          </a:xfrm>
        </p:grpSpPr>
        <p:sp>
          <p:nvSpPr>
            <p:cNvPr id="35" name="矩形 34">
              <a:extLst>
                <a:ext uri="{FF2B5EF4-FFF2-40B4-BE49-F238E27FC236}">
                  <a16:creationId xmlns:a16="http://schemas.microsoft.com/office/drawing/2014/main" id="{171381FA-0EEF-4B1D-A138-AE0B128F0A82}"/>
                </a:ext>
              </a:extLst>
            </p:cNvPr>
            <p:cNvSpPr/>
            <p:nvPr/>
          </p:nvSpPr>
          <p:spPr>
            <a:xfrm>
              <a:off x="10059225" y="1420395"/>
              <a:ext cx="1477328" cy="492443"/>
            </a:xfrm>
            <a:prstGeom prst="rect">
              <a:avLst/>
            </a:prstGeom>
          </p:spPr>
          <p:txBody>
            <a:bodyPr wrap="none">
              <a:spAutoFit/>
            </a:bodyPr>
            <a:lstStyle/>
            <a:p>
              <a:r>
                <a:rPr lang="zh-CN" altLang="en-US" b="1" dirty="0">
                  <a:solidFill>
                    <a:schemeClr val="tx2"/>
                  </a:solidFill>
                  <a:effectLst>
                    <a:glow rad="101600">
                      <a:schemeClr val="bg1">
                        <a:alpha val="60000"/>
                      </a:schemeClr>
                    </a:glow>
                  </a:effectLst>
                  <a:latin typeface="微软雅黑" panose="020B0503020204020204" pitchFamily="34" charset="-122"/>
                  <a:ea typeface="微软雅黑" panose="020B0503020204020204" pitchFamily="34" charset="-122"/>
                </a:rPr>
                <a:t>理解能力</a:t>
              </a:r>
            </a:p>
          </p:txBody>
        </p:sp>
        <p:sp>
          <p:nvSpPr>
            <p:cNvPr id="36" name="矩形 35">
              <a:extLst>
                <a:ext uri="{FF2B5EF4-FFF2-40B4-BE49-F238E27FC236}">
                  <a16:creationId xmlns:a16="http://schemas.microsoft.com/office/drawing/2014/main" id="{A53E2EA4-3DB3-4B99-928A-BED3FC96326D}"/>
                </a:ext>
              </a:extLst>
            </p:cNvPr>
            <p:cNvSpPr/>
            <p:nvPr/>
          </p:nvSpPr>
          <p:spPr>
            <a:xfrm>
              <a:off x="10059225" y="1961809"/>
              <a:ext cx="1477328" cy="492443"/>
            </a:xfrm>
            <a:prstGeom prst="rect">
              <a:avLst/>
            </a:prstGeom>
          </p:spPr>
          <p:txBody>
            <a:bodyPr wrap="none">
              <a:spAutoFit/>
            </a:bodyPr>
            <a:lstStyle/>
            <a:p>
              <a:r>
                <a:rPr lang="zh-CN" altLang="en-US" b="1" dirty="0">
                  <a:solidFill>
                    <a:schemeClr val="tx2"/>
                  </a:solidFill>
                  <a:effectLst>
                    <a:glow rad="101600">
                      <a:schemeClr val="bg1">
                        <a:alpha val="60000"/>
                      </a:schemeClr>
                    </a:glow>
                  </a:effectLst>
                  <a:latin typeface="微软雅黑" panose="020B0503020204020204" pitchFamily="34" charset="-122"/>
                  <a:ea typeface="微软雅黑" panose="020B0503020204020204" pitchFamily="34" charset="-122"/>
                </a:rPr>
                <a:t>设计能力</a:t>
              </a:r>
            </a:p>
          </p:txBody>
        </p:sp>
        <p:sp>
          <p:nvSpPr>
            <p:cNvPr id="37" name="矩形 36">
              <a:extLst>
                <a:ext uri="{FF2B5EF4-FFF2-40B4-BE49-F238E27FC236}">
                  <a16:creationId xmlns:a16="http://schemas.microsoft.com/office/drawing/2014/main" id="{4B23B030-36C5-48C3-9D20-99E7D8784B6A}"/>
                </a:ext>
              </a:extLst>
            </p:cNvPr>
            <p:cNvSpPr/>
            <p:nvPr/>
          </p:nvSpPr>
          <p:spPr>
            <a:xfrm>
              <a:off x="10059225" y="2503225"/>
              <a:ext cx="1477328" cy="492443"/>
            </a:xfrm>
            <a:prstGeom prst="rect">
              <a:avLst/>
            </a:prstGeom>
          </p:spPr>
          <p:txBody>
            <a:bodyPr wrap="none">
              <a:spAutoFit/>
            </a:bodyPr>
            <a:lstStyle/>
            <a:p>
              <a:r>
                <a:rPr lang="zh-CN" altLang="en-US" b="1" dirty="0">
                  <a:solidFill>
                    <a:schemeClr val="tx2"/>
                  </a:solidFill>
                  <a:effectLst>
                    <a:glow rad="101600">
                      <a:schemeClr val="bg1">
                        <a:alpha val="60000"/>
                      </a:schemeClr>
                    </a:glow>
                  </a:effectLst>
                  <a:latin typeface="微软雅黑" panose="020B0503020204020204" pitchFamily="34" charset="-122"/>
                  <a:ea typeface="微软雅黑" panose="020B0503020204020204" pitchFamily="34" charset="-122"/>
                </a:rPr>
                <a:t>开发能力</a:t>
              </a:r>
            </a:p>
          </p:txBody>
        </p:sp>
        <p:sp>
          <p:nvSpPr>
            <p:cNvPr id="38" name="矩形 37">
              <a:extLst>
                <a:ext uri="{FF2B5EF4-FFF2-40B4-BE49-F238E27FC236}">
                  <a16:creationId xmlns:a16="http://schemas.microsoft.com/office/drawing/2014/main" id="{DC28808E-6B49-48E4-843C-97D96B1306F4}"/>
                </a:ext>
              </a:extLst>
            </p:cNvPr>
            <p:cNvSpPr/>
            <p:nvPr/>
          </p:nvSpPr>
          <p:spPr>
            <a:xfrm>
              <a:off x="10059225" y="3044641"/>
              <a:ext cx="1477328" cy="492443"/>
            </a:xfrm>
            <a:prstGeom prst="rect">
              <a:avLst/>
            </a:prstGeom>
          </p:spPr>
          <p:txBody>
            <a:bodyPr wrap="none">
              <a:spAutoFit/>
            </a:bodyPr>
            <a:lstStyle/>
            <a:p>
              <a:r>
                <a:rPr lang="zh-CN" altLang="en-US" b="1" dirty="0">
                  <a:solidFill>
                    <a:schemeClr val="tx2"/>
                  </a:solidFill>
                  <a:effectLst>
                    <a:glow rad="101600">
                      <a:schemeClr val="bg1">
                        <a:alpha val="60000"/>
                      </a:schemeClr>
                    </a:glow>
                  </a:effectLst>
                  <a:latin typeface="微软雅黑" panose="020B0503020204020204" pitchFamily="34" charset="-122"/>
                  <a:ea typeface="微软雅黑" panose="020B0503020204020204" pitchFamily="34" charset="-122"/>
                </a:rPr>
                <a:t>应用能力</a:t>
              </a:r>
            </a:p>
          </p:txBody>
        </p:sp>
      </p:grpSp>
      <p:grpSp>
        <p:nvGrpSpPr>
          <p:cNvPr id="39" name="组合 38">
            <a:extLst>
              <a:ext uri="{FF2B5EF4-FFF2-40B4-BE49-F238E27FC236}">
                <a16:creationId xmlns:a16="http://schemas.microsoft.com/office/drawing/2014/main" id="{D85DD0A3-2329-4D83-AAF5-DF49D73EFCC3}"/>
              </a:ext>
            </a:extLst>
          </p:cNvPr>
          <p:cNvGrpSpPr/>
          <p:nvPr/>
        </p:nvGrpSpPr>
        <p:grpSpPr>
          <a:xfrm>
            <a:off x="8575601" y="4400701"/>
            <a:ext cx="1800493" cy="466073"/>
            <a:chOff x="9413382" y="4319737"/>
            <a:chExt cx="2400657" cy="621431"/>
          </a:xfrm>
        </p:grpSpPr>
        <p:grpSp>
          <p:nvGrpSpPr>
            <p:cNvPr id="41" name="组合 40">
              <a:extLst>
                <a:ext uri="{FF2B5EF4-FFF2-40B4-BE49-F238E27FC236}">
                  <a16:creationId xmlns:a16="http://schemas.microsoft.com/office/drawing/2014/main" id="{F1E0BBC1-E4B5-460E-8DB6-AC13C673F08E}"/>
                </a:ext>
              </a:extLst>
            </p:cNvPr>
            <p:cNvGrpSpPr/>
            <p:nvPr/>
          </p:nvGrpSpPr>
          <p:grpSpPr>
            <a:xfrm>
              <a:off x="9786284" y="4319737"/>
              <a:ext cx="1638308" cy="621431"/>
              <a:chOff x="9786284" y="4293096"/>
              <a:chExt cx="1638308" cy="621431"/>
            </a:xfrm>
            <a:effectLst/>
          </p:grpSpPr>
          <p:cxnSp>
            <p:nvCxnSpPr>
              <p:cNvPr id="47" name="直接连接符 46">
                <a:extLst>
                  <a:ext uri="{FF2B5EF4-FFF2-40B4-BE49-F238E27FC236}">
                    <a16:creationId xmlns:a16="http://schemas.microsoft.com/office/drawing/2014/main" id="{D1841566-7FCC-4B53-AF65-CBA136EDC0CF}"/>
                  </a:ext>
                </a:extLst>
              </p:cNvPr>
              <p:cNvCxnSpPr/>
              <p:nvPr/>
            </p:nvCxnSpPr>
            <p:spPr>
              <a:xfrm>
                <a:off x="9786284" y="4293096"/>
                <a:ext cx="567126" cy="0"/>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cxnSp>
            <p:nvCxnSpPr>
              <p:cNvPr id="48" name="直接连接符 47">
                <a:extLst>
                  <a:ext uri="{FF2B5EF4-FFF2-40B4-BE49-F238E27FC236}">
                    <a16:creationId xmlns:a16="http://schemas.microsoft.com/office/drawing/2014/main" id="{D8AB9E3B-2F83-4E8E-AB17-AA9C91266275}"/>
                  </a:ext>
                </a:extLst>
              </p:cNvPr>
              <p:cNvCxnSpPr/>
              <p:nvPr/>
            </p:nvCxnSpPr>
            <p:spPr>
              <a:xfrm>
                <a:off x="10353410" y="4293096"/>
                <a:ext cx="504056" cy="621431"/>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cxnSp>
            <p:nvCxnSpPr>
              <p:cNvPr id="49" name="直接连接符 48">
                <a:extLst>
                  <a:ext uri="{FF2B5EF4-FFF2-40B4-BE49-F238E27FC236}">
                    <a16:creationId xmlns:a16="http://schemas.microsoft.com/office/drawing/2014/main" id="{42ACBFDC-2515-4425-BE98-BC75F7711A5D}"/>
                  </a:ext>
                </a:extLst>
              </p:cNvPr>
              <p:cNvCxnSpPr/>
              <p:nvPr/>
            </p:nvCxnSpPr>
            <p:spPr>
              <a:xfrm>
                <a:off x="10857466" y="4914527"/>
                <a:ext cx="567126" cy="0"/>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grpSp>
        <p:grpSp>
          <p:nvGrpSpPr>
            <p:cNvPr id="42" name="组合 41">
              <a:extLst>
                <a:ext uri="{FF2B5EF4-FFF2-40B4-BE49-F238E27FC236}">
                  <a16:creationId xmlns:a16="http://schemas.microsoft.com/office/drawing/2014/main" id="{A0C427C0-4939-4325-A6FD-33F41703EF18}"/>
                </a:ext>
              </a:extLst>
            </p:cNvPr>
            <p:cNvGrpSpPr/>
            <p:nvPr/>
          </p:nvGrpSpPr>
          <p:grpSpPr>
            <a:xfrm flipV="1">
              <a:off x="9786284" y="4319737"/>
              <a:ext cx="1638308" cy="621431"/>
              <a:chOff x="9785730" y="4546831"/>
              <a:chExt cx="1638308" cy="621431"/>
            </a:xfrm>
          </p:grpSpPr>
          <p:cxnSp>
            <p:nvCxnSpPr>
              <p:cNvPr id="44" name="直接连接符 43">
                <a:extLst>
                  <a:ext uri="{FF2B5EF4-FFF2-40B4-BE49-F238E27FC236}">
                    <a16:creationId xmlns:a16="http://schemas.microsoft.com/office/drawing/2014/main" id="{C0E03F24-5C6A-4BE1-96F0-E42822F942C9}"/>
                  </a:ext>
                </a:extLst>
              </p:cNvPr>
              <p:cNvCxnSpPr/>
              <p:nvPr/>
            </p:nvCxnSpPr>
            <p:spPr>
              <a:xfrm>
                <a:off x="9785730" y="4546831"/>
                <a:ext cx="567126" cy="0"/>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cxnSp>
            <p:nvCxnSpPr>
              <p:cNvPr id="45" name="直接连接符 44">
                <a:extLst>
                  <a:ext uri="{FF2B5EF4-FFF2-40B4-BE49-F238E27FC236}">
                    <a16:creationId xmlns:a16="http://schemas.microsoft.com/office/drawing/2014/main" id="{36177B57-EF01-4618-A279-3630132695CA}"/>
                  </a:ext>
                </a:extLst>
              </p:cNvPr>
              <p:cNvCxnSpPr/>
              <p:nvPr/>
            </p:nvCxnSpPr>
            <p:spPr>
              <a:xfrm>
                <a:off x="10856912" y="5168262"/>
                <a:ext cx="567126" cy="0"/>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cxnSp>
            <p:nvCxnSpPr>
              <p:cNvPr id="46" name="直接连接符 45">
                <a:extLst>
                  <a:ext uri="{FF2B5EF4-FFF2-40B4-BE49-F238E27FC236}">
                    <a16:creationId xmlns:a16="http://schemas.microsoft.com/office/drawing/2014/main" id="{CF4681A0-D8B8-4DDB-ABC4-2E8C51DA104A}"/>
                  </a:ext>
                </a:extLst>
              </p:cNvPr>
              <p:cNvCxnSpPr/>
              <p:nvPr/>
            </p:nvCxnSpPr>
            <p:spPr>
              <a:xfrm>
                <a:off x="10352856" y="4546831"/>
                <a:ext cx="504056" cy="621431"/>
              </a:xfrm>
              <a:prstGeom prst="line">
                <a:avLst/>
              </a:prstGeom>
              <a:ln w="76200" cap="rnd">
                <a:solidFill>
                  <a:schemeClr val="accent2"/>
                </a:solidFill>
              </a:ln>
              <a:effectLst/>
            </p:spPr>
            <p:style>
              <a:lnRef idx="2">
                <a:schemeClr val="accent6"/>
              </a:lnRef>
              <a:fillRef idx="0">
                <a:schemeClr val="accent6"/>
              </a:fillRef>
              <a:effectRef idx="1">
                <a:schemeClr val="accent6"/>
              </a:effectRef>
              <a:fontRef idx="minor">
                <a:schemeClr val="tx1"/>
              </a:fontRef>
            </p:style>
          </p:cxnSp>
        </p:grpSp>
        <p:sp>
          <p:nvSpPr>
            <p:cNvPr id="43" name="矩形 42">
              <a:extLst>
                <a:ext uri="{FF2B5EF4-FFF2-40B4-BE49-F238E27FC236}">
                  <a16:creationId xmlns:a16="http://schemas.microsoft.com/office/drawing/2014/main" id="{28D063EE-0819-43DC-8DF8-E4B53CCA612C}"/>
                </a:ext>
              </a:extLst>
            </p:cNvPr>
            <p:cNvSpPr/>
            <p:nvPr/>
          </p:nvSpPr>
          <p:spPr>
            <a:xfrm>
              <a:off x="9413382" y="4382944"/>
              <a:ext cx="2400657" cy="492443"/>
            </a:xfrm>
            <a:prstGeom prst="rect">
              <a:avLst/>
            </a:prstGeom>
            <a:ln>
              <a:noFill/>
            </a:ln>
          </p:spPr>
          <p:txBody>
            <a:bodyPr wrap="none">
              <a:spAutoFit/>
            </a:bodyPr>
            <a:lstStyle/>
            <a:p>
              <a:pPr algn="ctr"/>
              <a:r>
                <a:rPr lang="zh-CN" altLang="en-US" b="1" dirty="0">
                  <a:solidFill>
                    <a:schemeClr val="tx2"/>
                  </a:solidFill>
                  <a:effectLst>
                    <a:glow rad="101600">
                      <a:schemeClr val="bg1">
                        <a:alpha val="60000"/>
                      </a:schemeClr>
                    </a:glow>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软硬件协同能力</a:t>
              </a:r>
            </a:p>
          </p:txBody>
        </p:sp>
      </p:grpSp>
      <p:grpSp>
        <p:nvGrpSpPr>
          <p:cNvPr id="50" name="组合 49">
            <a:extLst>
              <a:ext uri="{FF2B5EF4-FFF2-40B4-BE49-F238E27FC236}">
                <a16:creationId xmlns:a16="http://schemas.microsoft.com/office/drawing/2014/main" id="{4D42883F-E727-4116-9EB0-3B449C7AAC61}"/>
              </a:ext>
            </a:extLst>
          </p:cNvPr>
          <p:cNvGrpSpPr/>
          <p:nvPr/>
        </p:nvGrpSpPr>
        <p:grpSpPr>
          <a:xfrm>
            <a:off x="1821090" y="2279677"/>
            <a:ext cx="2854677" cy="2753708"/>
            <a:chOff x="407368" y="1491706"/>
            <a:chExt cx="3806236" cy="3671610"/>
          </a:xfrm>
        </p:grpSpPr>
        <p:grpSp>
          <p:nvGrpSpPr>
            <p:cNvPr id="51" name="组合 50">
              <a:extLst>
                <a:ext uri="{FF2B5EF4-FFF2-40B4-BE49-F238E27FC236}">
                  <a16:creationId xmlns:a16="http://schemas.microsoft.com/office/drawing/2014/main" id="{19CCF637-6438-4537-9A32-6828BA147941}"/>
                </a:ext>
              </a:extLst>
            </p:cNvPr>
            <p:cNvGrpSpPr/>
            <p:nvPr/>
          </p:nvGrpSpPr>
          <p:grpSpPr>
            <a:xfrm>
              <a:off x="407368" y="1491706"/>
              <a:ext cx="3806236" cy="3671610"/>
              <a:chOff x="767409" y="1897966"/>
              <a:chExt cx="3806236" cy="3671610"/>
            </a:xfrm>
          </p:grpSpPr>
          <p:sp>
            <p:nvSpPr>
              <p:cNvPr id="53" name="椭圆 52">
                <a:extLst>
                  <a:ext uri="{FF2B5EF4-FFF2-40B4-BE49-F238E27FC236}">
                    <a16:creationId xmlns:a16="http://schemas.microsoft.com/office/drawing/2014/main" id="{F21F52A4-C953-4C7A-B709-5DB406A017BA}"/>
                  </a:ext>
                </a:extLst>
              </p:cNvPr>
              <p:cNvSpPr/>
              <p:nvPr/>
            </p:nvSpPr>
            <p:spPr>
              <a:xfrm>
                <a:off x="767409" y="1897966"/>
                <a:ext cx="3806236" cy="3671610"/>
              </a:xfrm>
              <a:prstGeom prst="ellipse">
                <a:avLst/>
              </a:prstGeom>
              <a:solidFill>
                <a:schemeClr val="bg2">
                  <a:lumMod val="75000"/>
                </a:schemeClr>
              </a:solidFill>
              <a:ln>
                <a:noFill/>
              </a:ln>
              <a:scene3d>
                <a:camera prst="orthographicFront"/>
                <a:lightRig rig="threePt" dir="t"/>
              </a:scene3d>
              <a:sp3d>
                <a:bevelT/>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p>
            </p:txBody>
          </p:sp>
          <p:grpSp>
            <p:nvGrpSpPr>
              <p:cNvPr id="54" name="组合 53">
                <a:extLst>
                  <a:ext uri="{FF2B5EF4-FFF2-40B4-BE49-F238E27FC236}">
                    <a16:creationId xmlns:a16="http://schemas.microsoft.com/office/drawing/2014/main" id="{610CCFA8-A246-4BCE-A789-93BE9CD0A21B}"/>
                  </a:ext>
                </a:extLst>
              </p:cNvPr>
              <p:cNvGrpSpPr/>
              <p:nvPr/>
            </p:nvGrpSpPr>
            <p:grpSpPr>
              <a:xfrm>
                <a:off x="931611" y="1955774"/>
                <a:ext cx="3486308" cy="3172225"/>
                <a:chOff x="1127448" y="2132857"/>
                <a:chExt cx="3097079" cy="2818062"/>
              </a:xfrm>
            </p:grpSpPr>
            <p:sp>
              <p:nvSpPr>
                <p:cNvPr id="55" name="任意多边形: 形状 54">
                  <a:extLst>
                    <a:ext uri="{FF2B5EF4-FFF2-40B4-BE49-F238E27FC236}">
                      <a16:creationId xmlns:a16="http://schemas.microsoft.com/office/drawing/2014/main" id="{4F9E05C8-5BB5-4EE1-9717-363E6361CBBF}"/>
                    </a:ext>
                  </a:extLst>
                </p:cNvPr>
                <p:cNvSpPr/>
                <p:nvPr/>
              </p:nvSpPr>
              <p:spPr>
                <a:xfrm>
                  <a:off x="1742916" y="3078712"/>
                  <a:ext cx="932705" cy="868797"/>
                </a:xfrm>
                <a:custGeom>
                  <a:avLst/>
                  <a:gdLst>
                    <a:gd name="connsiteX0" fmla="*/ 320637 w 932705"/>
                    <a:gd name="connsiteY0" fmla="*/ 0 h 868797"/>
                    <a:gd name="connsiteX1" fmla="*/ 844022 w 932705"/>
                    <a:gd name="connsiteY1" fmla="*/ 159872 h 868797"/>
                    <a:gd name="connsiteX2" fmla="*/ 932705 w 932705"/>
                    <a:gd name="connsiteY2" fmla="*/ 233042 h 868797"/>
                    <a:gd name="connsiteX3" fmla="*/ 882847 w 932705"/>
                    <a:gd name="connsiteY3" fmla="*/ 274179 h 868797"/>
                    <a:gd name="connsiteX4" fmla="*/ 613502 w 932705"/>
                    <a:gd name="connsiteY4" fmla="*/ 840393 h 868797"/>
                    <a:gd name="connsiteX5" fmla="*/ 612068 w 932705"/>
                    <a:gd name="connsiteY5" fmla="*/ 868797 h 868797"/>
                    <a:gd name="connsiteX6" fmla="*/ 568331 w 932705"/>
                    <a:gd name="connsiteY6" fmla="*/ 852789 h 868797"/>
                    <a:gd name="connsiteX7" fmla="*/ 1434 w 932705"/>
                    <a:gd name="connsiteY7" fmla="*/ 85960 h 868797"/>
                    <a:gd name="connsiteX8" fmla="*/ 0 w 932705"/>
                    <a:gd name="connsiteY8" fmla="*/ 57556 h 868797"/>
                    <a:gd name="connsiteX9" fmla="*/ 42268 w 932705"/>
                    <a:gd name="connsiteY9" fmla="*/ 42085 h 868797"/>
                    <a:gd name="connsiteX10" fmla="*/ 320637 w 932705"/>
                    <a:gd name="connsiteY10" fmla="*/ 0 h 8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2705" h="868797">
                      <a:moveTo>
                        <a:pt x="320637" y="0"/>
                      </a:moveTo>
                      <a:cubicBezTo>
                        <a:pt x="514511" y="0"/>
                        <a:pt x="694619" y="58937"/>
                        <a:pt x="844022" y="159872"/>
                      </a:cubicBezTo>
                      <a:lnTo>
                        <a:pt x="932705" y="233042"/>
                      </a:lnTo>
                      <a:lnTo>
                        <a:pt x="882847" y="274179"/>
                      </a:lnTo>
                      <a:cubicBezTo>
                        <a:pt x="734621" y="422405"/>
                        <a:pt x="635873" y="620109"/>
                        <a:pt x="613502" y="840393"/>
                      </a:cubicBezTo>
                      <a:lnTo>
                        <a:pt x="612068" y="868797"/>
                      </a:lnTo>
                      <a:lnTo>
                        <a:pt x="568331" y="852789"/>
                      </a:lnTo>
                      <a:cubicBezTo>
                        <a:pt x="260348" y="722523"/>
                        <a:pt x="36589" y="432120"/>
                        <a:pt x="1434" y="85960"/>
                      </a:cubicBezTo>
                      <a:lnTo>
                        <a:pt x="0" y="57556"/>
                      </a:lnTo>
                      <a:lnTo>
                        <a:pt x="42268" y="42085"/>
                      </a:lnTo>
                      <a:cubicBezTo>
                        <a:pt x="130205" y="14734"/>
                        <a:pt x="223700" y="0"/>
                        <a:pt x="320637" y="0"/>
                      </a:cubicBezTo>
                      <a:close/>
                    </a:path>
                  </a:pathLst>
                </a:custGeom>
                <a:solidFill>
                  <a:srgbClr val="FF99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56" name="任意多边形: 形状 55">
                  <a:extLst>
                    <a:ext uri="{FF2B5EF4-FFF2-40B4-BE49-F238E27FC236}">
                      <a16:creationId xmlns:a16="http://schemas.microsoft.com/office/drawing/2014/main" id="{668A0C20-BED8-4031-8085-A8BF6F6A8914}"/>
                    </a:ext>
                  </a:extLst>
                </p:cNvPr>
                <p:cNvSpPr/>
                <p:nvPr/>
              </p:nvSpPr>
              <p:spPr>
                <a:xfrm>
                  <a:off x="2675621" y="3078712"/>
                  <a:ext cx="932705" cy="868797"/>
                </a:xfrm>
                <a:custGeom>
                  <a:avLst/>
                  <a:gdLst>
                    <a:gd name="connsiteX0" fmla="*/ 612068 w 932705"/>
                    <a:gd name="connsiteY0" fmla="*/ 0 h 868797"/>
                    <a:gd name="connsiteX1" fmla="*/ 890437 w 932705"/>
                    <a:gd name="connsiteY1" fmla="*/ 42085 h 868797"/>
                    <a:gd name="connsiteX2" fmla="*/ 932705 w 932705"/>
                    <a:gd name="connsiteY2" fmla="*/ 57556 h 868797"/>
                    <a:gd name="connsiteX3" fmla="*/ 931271 w 932705"/>
                    <a:gd name="connsiteY3" fmla="*/ 85960 h 868797"/>
                    <a:gd name="connsiteX4" fmla="*/ 364374 w 932705"/>
                    <a:gd name="connsiteY4" fmla="*/ 852789 h 868797"/>
                    <a:gd name="connsiteX5" fmla="*/ 320637 w 932705"/>
                    <a:gd name="connsiteY5" fmla="*/ 868797 h 868797"/>
                    <a:gd name="connsiteX6" fmla="*/ 319203 w 932705"/>
                    <a:gd name="connsiteY6" fmla="*/ 840393 h 868797"/>
                    <a:gd name="connsiteX7" fmla="*/ 49858 w 932705"/>
                    <a:gd name="connsiteY7" fmla="*/ 274179 h 868797"/>
                    <a:gd name="connsiteX8" fmla="*/ 0 w 932705"/>
                    <a:gd name="connsiteY8" fmla="*/ 233042 h 868797"/>
                    <a:gd name="connsiteX9" fmla="*/ 88683 w 932705"/>
                    <a:gd name="connsiteY9" fmla="*/ 159872 h 868797"/>
                    <a:gd name="connsiteX10" fmla="*/ 612068 w 932705"/>
                    <a:gd name="connsiteY10" fmla="*/ 0 h 868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2705" h="868797">
                      <a:moveTo>
                        <a:pt x="612068" y="0"/>
                      </a:moveTo>
                      <a:cubicBezTo>
                        <a:pt x="709005" y="0"/>
                        <a:pt x="802500" y="14734"/>
                        <a:pt x="890437" y="42085"/>
                      </a:cubicBezTo>
                      <a:lnTo>
                        <a:pt x="932705" y="57556"/>
                      </a:lnTo>
                      <a:lnTo>
                        <a:pt x="931271" y="85960"/>
                      </a:lnTo>
                      <a:cubicBezTo>
                        <a:pt x="896117" y="432120"/>
                        <a:pt x="672357" y="722523"/>
                        <a:pt x="364374" y="852789"/>
                      </a:cubicBezTo>
                      <a:lnTo>
                        <a:pt x="320637" y="868797"/>
                      </a:lnTo>
                      <a:lnTo>
                        <a:pt x="319203" y="840393"/>
                      </a:lnTo>
                      <a:cubicBezTo>
                        <a:pt x="296832" y="620109"/>
                        <a:pt x="198084" y="422405"/>
                        <a:pt x="49858" y="274179"/>
                      </a:cubicBezTo>
                      <a:lnTo>
                        <a:pt x="0" y="233042"/>
                      </a:lnTo>
                      <a:lnTo>
                        <a:pt x="88683" y="159872"/>
                      </a:lnTo>
                      <a:cubicBezTo>
                        <a:pt x="238087" y="58937"/>
                        <a:pt x="418195" y="0"/>
                        <a:pt x="612068" y="0"/>
                      </a:cubicBezTo>
                      <a:close/>
                    </a:path>
                  </a:pathLst>
                </a:custGeom>
                <a:solidFill>
                  <a:srgbClr val="66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57" name="任意多边形: 形状 56">
                  <a:extLst>
                    <a:ext uri="{FF2B5EF4-FFF2-40B4-BE49-F238E27FC236}">
                      <a16:creationId xmlns:a16="http://schemas.microsoft.com/office/drawing/2014/main" id="{46059195-FFE0-489D-BCDE-70925BE6642C}"/>
                    </a:ext>
                  </a:extLst>
                </p:cNvPr>
                <p:cNvSpPr/>
                <p:nvPr/>
              </p:nvSpPr>
              <p:spPr>
                <a:xfrm>
                  <a:off x="2351584" y="3947509"/>
                  <a:ext cx="648072" cy="770369"/>
                </a:xfrm>
                <a:custGeom>
                  <a:avLst/>
                  <a:gdLst>
                    <a:gd name="connsiteX0" fmla="*/ 3399 w 648072"/>
                    <a:gd name="connsiteY0" fmla="*/ 0 h 770369"/>
                    <a:gd name="connsiteX1" fmla="*/ 45667 w 648072"/>
                    <a:gd name="connsiteY1" fmla="*/ 15471 h 770369"/>
                    <a:gd name="connsiteX2" fmla="*/ 324036 w 648072"/>
                    <a:gd name="connsiteY2" fmla="*/ 57556 h 770369"/>
                    <a:gd name="connsiteX3" fmla="*/ 602405 w 648072"/>
                    <a:gd name="connsiteY3" fmla="*/ 15471 h 770369"/>
                    <a:gd name="connsiteX4" fmla="*/ 644673 w 648072"/>
                    <a:gd name="connsiteY4" fmla="*/ 0 h 770369"/>
                    <a:gd name="connsiteX5" fmla="*/ 648072 w 648072"/>
                    <a:gd name="connsiteY5" fmla="*/ 67307 h 770369"/>
                    <a:gd name="connsiteX6" fmla="*/ 373894 w 648072"/>
                    <a:gd name="connsiteY6" fmla="*/ 729232 h 770369"/>
                    <a:gd name="connsiteX7" fmla="*/ 324036 w 648072"/>
                    <a:gd name="connsiteY7" fmla="*/ 770369 h 770369"/>
                    <a:gd name="connsiteX8" fmla="*/ 274178 w 648072"/>
                    <a:gd name="connsiteY8" fmla="*/ 729232 h 770369"/>
                    <a:gd name="connsiteX9" fmla="*/ 0 w 648072"/>
                    <a:gd name="connsiteY9" fmla="*/ 67307 h 770369"/>
                    <a:gd name="connsiteX10" fmla="*/ 3399 w 648072"/>
                    <a:gd name="connsiteY10" fmla="*/ 0 h 77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8072" h="770369">
                      <a:moveTo>
                        <a:pt x="3399" y="0"/>
                      </a:moveTo>
                      <a:lnTo>
                        <a:pt x="45667" y="15471"/>
                      </a:lnTo>
                      <a:cubicBezTo>
                        <a:pt x="133604" y="42822"/>
                        <a:pt x="227099" y="57556"/>
                        <a:pt x="324036" y="57556"/>
                      </a:cubicBezTo>
                      <a:cubicBezTo>
                        <a:pt x="420973" y="57556"/>
                        <a:pt x="514468" y="42822"/>
                        <a:pt x="602405" y="15471"/>
                      </a:cubicBezTo>
                      <a:lnTo>
                        <a:pt x="644673" y="0"/>
                      </a:lnTo>
                      <a:lnTo>
                        <a:pt x="648072" y="67307"/>
                      </a:lnTo>
                      <a:cubicBezTo>
                        <a:pt x="648072" y="325805"/>
                        <a:pt x="543295" y="559831"/>
                        <a:pt x="373894" y="729232"/>
                      </a:cubicBezTo>
                      <a:lnTo>
                        <a:pt x="324036" y="770369"/>
                      </a:lnTo>
                      <a:lnTo>
                        <a:pt x="274178" y="729232"/>
                      </a:lnTo>
                      <a:cubicBezTo>
                        <a:pt x="104777" y="559831"/>
                        <a:pt x="0" y="325805"/>
                        <a:pt x="0" y="67307"/>
                      </a:cubicBezTo>
                      <a:lnTo>
                        <a:pt x="3399" y="0"/>
                      </a:lnTo>
                      <a:close/>
                    </a:path>
                  </a:pathLst>
                </a:cu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58" name="任意多边形: 形状 57">
                  <a:extLst>
                    <a:ext uri="{FF2B5EF4-FFF2-40B4-BE49-F238E27FC236}">
                      <a16:creationId xmlns:a16="http://schemas.microsoft.com/office/drawing/2014/main" id="{1EF27AA7-B8C3-490D-AF80-B88D775482E2}"/>
                    </a:ext>
                  </a:extLst>
                </p:cNvPr>
                <p:cNvSpPr/>
                <p:nvPr/>
              </p:nvSpPr>
              <p:spPr>
                <a:xfrm>
                  <a:off x="1739516" y="2132857"/>
                  <a:ext cx="1872208" cy="1178897"/>
                </a:xfrm>
                <a:custGeom>
                  <a:avLst/>
                  <a:gdLst>
                    <a:gd name="connsiteX0" fmla="*/ 936104 w 1872208"/>
                    <a:gd name="connsiteY0" fmla="*/ 0 h 1178897"/>
                    <a:gd name="connsiteX1" fmla="*/ 1872208 w 1872208"/>
                    <a:gd name="connsiteY1" fmla="*/ 936104 h 1178897"/>
                    <a:gd name="connsiteX2" fmla="*/ 1868809 w 1872208"/>
                    <a:gd name="connsiteY2" fmla="*/ 1003411 h 1178897"/>
                    <a:gd name="connsiteX3" fmla="*/ 1826541 w 1872208"/>
                    <a:gd name="connsiteY3" fmla="*/ 987940 h 1178897"/>
                    <a:gd name="connsiteX4" fmla="*/ 1548172 w 1872208"/>
                    <a:gd name="connsiteY4" fmla="*/ 945855 h 1178897"/>
                    <a:gd name="connsiteX5" fmla="*/ 1024787 w 1872208"/>
                    <a:gd name="connsiteY5" fmla="*/ 1105727 h 1178897"/>
                    <a:gd name="connsiteX6" fmla="*/ 936104 w 1872208"/>
                    <a:gd name="connsiteY6" fmla="*/ 1178897 h 1178897"/>
                    <a:gd name="connsiteX7" fmla="*/ 847421 w 1872208"/>
                    <a:gd name="connsiteY7" fmla="*/ 1105727 h 1178897"/>
                    <a:gd name="connsiteX8" fmla="*/ 324036 w 1872208"/>
                    <a:gd name="connsiteY8" fmla="*/ 945855 h 1178897"/>
                    <a:gd name="connsiteX9" fmla="*/ 45667 w 1872208"/>
                    <a:gd name="connsiteY9" fmla="*/ 987940 h 1178897"/>
                    <a:gd name="connsiteX10" fmla="*/ 3399 w 1872208"/>
                    <a:gd name="connsiteY10" fmla="*/ 1003411 h 1178897"/>
                    <a:gd name="connsiteX11" fmla="*/ 0 w 1872208"/>
                    <a:gd name="connsiteY11" fmla="*/ 936104 h 1178897"/>
                    <a:gd name="connsiteX12" fmla="*/ 936104 w 1872208"/>
                    <a:gd name="connsiteY12" fmla="*/ 0 h 117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72208" h="1178897">
                      <a:moveTo>
                        <a:pt x="936104" y="0"/>
                      </a:moveTo>
                      <a:cubicBezTo>
                        <a:pt x="1453100" y="0"/>
                        <a:pt x="1872208" y="419108"/>
                        <a:pt x="1872208" y="936104"/>
                      </a:cubicBezTo>
                      <a:lnTo>
                        <a:pt x="1868809" y="1003411"/>
                      </a:lnTo>
                      <a:lnTo>
                        <a:pt x="1826541" y="987940"/>
                      </a:lnTo>
                      <a:cubicBezTo>
                        <a:pt x="1738604" y="960589"/>
                        <a:pt x="1645109" y="945855"/>
                        <a:pt x="1548172" y="945855"/>
                      </a:cubicBezTo>
                      <a:cubicBezTo>
                        <a:pt x="1354299" y="945855"/>
                        <a:pt x="1174191" y="1004792"/>
                        <a:pt x="1024787" y="1105727"/>
                      </a:cubicBezTo>
                      <a:lnTo>
                        <a:pt x="936104" y="1178897"/>
                      </a:lnTo>
                      <a:lnTo>
                        <a:pt x="847421" y="1105727"/>
                      </a:lnTo>
                      <a:cubicBezTo>
                        <a:pt x="698018" y="1004792"/>
                        <a:pt x="517910" y="945855"/>
                        <a:pt x="324036" y="945855"/>
                      </a:cubicBezTo>
                      <a:cubicBezTo>
                        <a:pt x="227099" y="945855"/>
                        <a:pt x="133604" y="960589"/>
                        <a:pt x="45667" y="987940"/>
                      </a:cubicBezTo>
                      <a:lnTo>
                        <a:pt x="3399" y="1003411"/>
                      </a:lnTo>
                      <a:lnTo>
                        <a:pt x="0" y="936104"/>
                      </a:lnTo>
                      <a:cubicBezTo>
                        <a:pt x="0" y="419108"/>
                        <a:pt x="419108" y="0"/>
                        <a:pt x="936104" y="0"/>
                      </a:cubicBezTo>
                      <a:close/>
                    </a:path>
                  </a:pathLst>
                </a:custGeom>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59" name="任意多边形: 形状 58">
                  <a:extLst>
                    <a:ext uri="{FF2B5EF4-FFF2-40B4-BE49-F238E27FC236}">
                      <a16:creationId xmlns:a16="http://schemas.microsoft.com/office/drawing/2014/main" id="{6AD0FA08-E81C-47E3-A795-7B6618DC2505}"/>
                    </a:ext>
                  </a:extLst>
                </p:cNvPr>
                <p:cNvSpPr/>
                <p:nvPr/>
              </p:nvSpPr>
              <p:spPr>
                <a:xfrm>
                  <a:off x="1127448" y="3136267"/>
                  <a:ext cx="1548172" cy="1814652"/>
                </a:xfrm>
                <a:custGeom>
                  <a:avLst/>
                  <a:gdLst>
                    <a:gd name="connsiteX0" fmla="*/ 615467 w 1548172"/>
                    <a:gd name="connsiteY0" fmla="*/ 0 h 1814652"/>
                    <a:gd name="connsiteX1" fmla="*/ 616901 w 1548172"/>
                    <a:gd name="connsiteY1" fmla="*/ 28404 h 1814652"/>
                    <a:gd name="connsiteX2" fmla="*/ 1183798 w 1548172"/>
                    <a:gd name="connsiteY2" fmla="*/ 795233 h 1814652"/>
                    <a:gd name="connsiteX3" fmla="*/ 1227535 w 1548172"/>
                    <a:gd name="connsiteY3" fmla="*/ 811241 h 1814652"/>
                    <a:gd name="connsiteX4" fmla="*/ 1224136 w 1548172"/>
                    <a:gd name="connsiteY4" fmla="*/ 878548 h 1814652"/>
                    <a:gd name="connsiteX5" fmla="*/ 1498314 w 1548172"/>
                    <a:gd name="connsiteY5" fmla="*/ 1540473 h 1814652"/>
                    <a:gd name="connsiteX6" fmla="*/ 1548172 w 1548172"/>
                    <a:gd name="connsiteY6" fmla="*/ 1581610 h 1814652"/>
                    <a:gd name="connsiteX7" fmla="*/ 1459489 w 1548172"/>
                    <a:gd name="connsiteY7" fmla="*/ 1654780 h 1814652"/>
                    <a:gd name="connsiteX8" fmla="*/ 936104 w 1548172"/>
                    <a:gd name="connsiteY8" fmla="*/ 1814652 h 1814652"/>
                    <a:gd name="connsiteX9" fmla="*/ 0 w 1548172"/>
                    <a:gd name="connsiteY9" fmla="*/ 878548 h 1814652"/>
                    <a:gd name="connsiteX10" fmla="*/ 571730 w 1548172"/>
                    <a:gd name="connsiteY10" fmla="*/ 16008 h 1814652"/>
                    <a:gd name="connsiteX11" fmla="*/ 615467 w 1548172"/>
                    <a:gd name="connsiteY11" fmla="*/ 0 h 181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8172" h="1814652">
                      <a:moveTo>
                        <a:pt x="615467" y="0"/>
                      </a:moveTo>
                      <a:lnTo>
                        <a:pt x="616901" y="28404"/>
                      </a:lnTo>
                      <a:cubicBezTo>
                        <a:pt x="652056" y="374564"/>
                        <a:pt x="875815" y="664967"/>
                        <a:pt x="1183798" y="795233"/>
                      </a:cubicBezTo>
                      <a:lnTo>
                        <a:pt x="1227535" y="811241"/>
                      </a:lnTo>
                      <a:lnTo>
                        <a:pt x="1224136" y="878548"/>
                      </a:lnTo>
                      <a:cubicBezTo>
                        <a:pt x="1224136" y="1137046"/>
                        <a:pt x="1328913" y="1371072"/>
                        <a:pt x="1498314" y="1540473"/>
                      </a:cubicBezTo>
                      <a:lnTo>
                        <a:pt x="1548172" y="1581610"/>
                      </a:lnTo>
                      <a:lnTo>
                        <a:pt x="1459489" y="1654780"/>
                      </a:lnTo>
                      <a:cubicBezTo>
                        <a:pt x="1310086" y="1755715"/>
                        <a:pt x="1129978" y="1814652"/>
                        <a:pt x="936104" y="1814652"/>
                      </a:cubicBezTo>
                      <a:cubicBezTo>
                        <a:pt x="419108" y="1814652"/>
                        <a:pt x="0" y="1395544"/>
                        <a:pt x="0" y="878548"/>
                      </a:cubicBezTo>
                      <a:cubicBezTo>
                        <a:pt x="0" y="490801"/>
                        <a:pt x="235748" y="158116"/>
                        <a:pt x="571730" y="16008"/>
                      </a:cubicBezTo>
                      <a:lnTo>
                        <a:pt x="615467" y="0"/>
                      </a:lnTo>
                      <a:close/>
                    </a:path>
                  </a:pathLst>
                </a:custGeom>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60" name="任意多边形: 形状 59">
                  <a:extLst>
                    <a:ext uri="{FF2B5EF4-FFF2-40B4-BE49-F238E27FC236}">
                      <a16:creationId xmlns:a16="http://schemas.microsoft.com/office/drawing/2014/main" id="{34702E1C-EAE8-497E-88EA-E9301DECD5E1}"/>
                    </a:ext>
                  </a:extLst>
                </p:cNvPr>
                <p:cNvSpPr/>
                <p:nvPr/>
              </p:nvSpPr>
              <p:spPr>
                <a:xfrm>
                  <a:off x="2675620" y="3136267"/>
                  <a:ext cx="1548172" cy="1814652"/>
                </a:xfrm>
                <a:custGeom>
                  <a:avLst/>
                  <a:gdLst>
                    <a:gd name="connsiteX0" fmla="*/ 932705 w 1548172"/>
                    <a:gd name="connsiteY0" fmla="*/ 0 h 1814652"/>
                    <a:gd name="connsiteX1" fmla="*/ 976442 w 1548172"/>
                    <a:gd name="connsiteY1" fmla="*/ 16008 h 1814652"/>
                    <a:gd name="connsiteX2" fmla="*/ 1548172 w 1548172"/>
                    <a:gd name="connsiteY2" fmla="*/ 878548 h 1814652"/>
                    <a:gd name="connsiteX3" fmla="*/ 612068 w 1548172"/>
                    <a:gd name="connsiteY3" fmla="*/ 1814652 h 1814652"/>
                    <a:gd name="connsiteX4" fmla="*/ 88683 w 1548172"/>
                    <a:gd name="connsiteY4" fmla="*/ 1654780 h 1814652"/>
                    <a:gd name="connsiteX5" fmla="*/ 0 w 1548172"/>
                    <a:gd name="connsiteY5" fmla="*/ 1581610 h 1814652"/>
                    <a:gd name="connsiteX6" fmla="*/ 49858 w 1548172"/>
                    <a:gd name="connsiteY6" fmla="*/ 1540473 h 1814652"/>
                    <a:gd name="connsiteX7" fmla="*/ 324036 w 1548172"/>
                    <a:gd name="connsiteY7" fmla="*/ 878548 h 1814652"/>
                    <a:gd name="connsiteX8" fmla="*/ 320637 w 1548172"/>
                    <a:gd name="connsiteY8" fmla="*/ 811241 h 1814652"/>
                    <a:gd name="connsiteX9" fmla="*/ 364374 w 1548172"/>
                    <a:gd name="connsiteY9" fmla="*/ 795233 h 1814652"/>
                    <a:gd name="connsiteX10" fmla="*/ 931271 w 1548172"/>
                    <a:gd name="connsiteY10" fmla="*/ 28404 h 1814652"/>
                    <a:gd name="connsiteX11" fmla="*/ 932705 w 1548172"/>
                    <a:gd name="connsiteY11" fmla="*/ 0 h 1814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8172" h="1814652">
                      <a:moveTo>
                        <a:pt x="932705" y="0"/>
                      </a:moveTo>
                      <a:lnTo>
                        <a:pt x="976442" y="16008"/>
                      </a:lnTo>
                      <a:cubicBezTo>
                        <a:pt x="1312424" y="158116"/>
                        <a:pt x="1548172" y="490801"/>
                        <a:pt x="1548172" y="878548"/>
                      </a:cubicBezTo>
                      <a:cubicBezTo>
                        <a:pt x="1548172" y="1395544"/>
                        <a:pt x="1129064" y="1814652"/>
                        <a:pt x="612068" y="1814652"/>
                      </a:cubicBezTo>
                      <a:cubicBezTo>
                        <a:pt x="418195" y="1814652"/>
                        <a:pt x="238087" y="1755715"/>
                        <a:pt x="88683" y="1654780"/>
                      </a:cubicBezTo>
                      <a:lnTo>
                        <a:pt x="0" y="1581610"/>
                      </a:lnTo>
                      <a:lnTo>
                        <a:pt x="49858" y="1540473"/>
                      </a:lnTo>
                      <a:cubicBezTo>
                        <a:pt x="219259" y="1371072"/>
                        <a:pt x="324036" y="1137046"/>
                        <a:pt x="324036" y="878548"/>
                      </a:cubicBezTo>
                      <a:lnTo>
                        <a:pt x="320637" y="811241"/>
                      </a:lnTo>
                      <a:lnTo>
                        <a:pt x="364374" y="795233"/>
                      </a:lnTo>
                      <a:cubicBezTo>
                        <a:pt x="672357" y="664967"/>
                        <a:pt x="896117" y="374564"/>
                        <a:pt x="931271" y="28404"/>
                      </a:cubicBezTo>
                      <a:lnTo>
                        <a:pt x="932705" y="0"/>
                      </a:lnTo>
                      <a:close/>
                    </a:path>
                  </a:pathLst>
                </a:cu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2700000" scaled="1"/>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61" name="矩形 60">
                  <a:extLst>
                    <a:ext uri="{FF2B5EF4-FFF2-40B4-BE49-F238E27FC236}">
                      <a16:creationId xmlns:a16="http://schemas.microsoft.com/office/drawing/2014/main" id="{9214A077-C607-4F8F-A08C-F801AB6563A8}"/>
                    </a:ext>
                  </a:extLst>
                </p:cNvPr>
                <p:cNvSpPr/>
                <p:nvPr/>
              </p:nvSpPr>
              <p:spPr>
                <a:xfrm>
                  <a:off x="1976097" y="2459166"/>
                  <a:ext cx="1392252" cy="820244"/>
                </a:xfrm>
                <a:prstGeom prst="rect">
                  <a:avLst/>
                </a:prstGeom>
                <a:ln>
                  <a:noFill/>
                </a:ln>
              </p:spPr>
              <p:txBody>
                <a:bodyPr wrap="square">
                  <a:spAutoFit/>
                </a:bodyPr>
                <a:lstStyle/>
                <a:p>
                  <a:pPr algn="ctr"/>
                  <a:r>
                    <a:rPr lang="zh-CN" altLang="en-US" b="1" u="heavy"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技术能力</a:t>
                  </a:r>
                  <a:endParaRPr lang="en-US" altLang="zh-CN" b="1" u="heavy"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50" dirty="0">
                      <a:solidFill>
                        <a:srgbClr val="FFFF00"/>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Capabilities &amp; Skills</a:t>
                  </a:r>
                  <a:endParaRPr lang="zh-CN" altLang="en-US" dirty="0">
                    <a:solidFill>
                      <a:srgbClr val="FFFF00"/>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sp>
              <p:nvSpPr>
                <p:cNvPr id="62" name="矩形 61">
                  <a:extLst>
                    <a:ext uri="{FF2B5EF4-FFF2-40B4-BE49-F238E27FC236}">
                      <a16:creationId xmlns:a16="http://schemas.microsoft.com/office/drawing/2014/main" id="{DF7BB0E7-BD87-4925-ADB8-4AC0209A06D1}"/>
                    </a:ext>
                  </a:extLst>
                </p:cNvPr>
                <p:cNvSpPr/>
                <p:nvPr/>
              </p:nvSpPr>
              <p:spPr>
                <a:xfrm>
                  <a:off x="1312498" y="3934583"/>
                  <a:ext cx="949738" cy="628855"/>
                </a:xfrm>
                <a:prstGeom prst="rect">
                  <a:avLst/>
                </a:prstGeom>
                <a:ln>
                  <a:noFill/>
                </a:ln>
              </p:spPr>
              <p:txBody>
                <a:bodyPr wrap="none">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知识</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5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Knowledge</a:t>
                  </a:r>
                </a:p>
              </p:txBody>
            </p:sp>
            <p:sp>
              <p:nvSpPr>
                <p:cNvPr id="63" name="矩形 62">
                  <a:extLst>
                    <a:ext uri="{FF2B5EF4-FFF2-40B4-BE49-F238E27FC236}">
                      <a16:creationId xmlns:a16="http://schemas.microsoft.com/office/drawing/2014/main" id="{495E33FE-4CC6-4B3A-8F6B-53962D7C1182}"/>
                    </a:ext>
                  </a:extLst>
                </p:cNvPr>
                <p:cNvSpPr/>
                <p:nvPr/>
              </p:nvSpPr>
              <p:spPr>
                <a:xfrm>
                  <a:off x="2900638" y="3938518"/>
                  <a:ext cx="1323889" cy="628855"/>
                </a:xfrm>
                <a:prstGeom prst="rect">
                  <a:avLst/>
                </a:prstGeom>
                <a:ln>
                  <a:noFill/>
                </a:ln>
              </p:spPr>
              <p:txBody>
                <a:bodyPr wrap="square" lIns="0" rIns="0">
                  <a:sp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意愿</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ctr"/>
                  <a:r>
                    <a:rPr lang="en-US" altLang="zh-CN" sz="105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Dispositions</a:t>
                  </a:r>
                </a:p>
              </p:txBody>
            </p:sp>
            <p:sp>
              <p:nvSpPr>
                <p:cNvPr id="64" name="任意多边形: 形状 63">
                  <a:extLst>
                    <a:ext uri="{FF2B5EF4-FFF2-40B4-BE49-F238E27FC236}">
                      <a16:creationId xmlns:a16="http://schemas.microsoft.com/office/drawing/2014/main" id="{F6D938AC-0EAF-4DBA-849B-82B05FE09881}"/>
                    </a:ext>
                  </a:extLst>
                </p:cNvPr>
                <p:cNvSpPr/>
                <p:nvPr/>
              </p:nvSpPr>
              <p:spPr>
                <a:xfrm>
                  <a:off x="2354983" y="3311754"/>
                  <a:ext cx="641274" cy="693311"/>
                </a:xfrm>
                <a:custGeom>
                  <a:avLst/>
                  <a:gdLst>
                    <a:gd name="connsiteX0" fmla="*/ 320637 w 641274"/>
                    <a:gd name="connsiteY0" fmla="*/ 0 h 693311"/>
                    <a:gd name="connsiteX1" fmla="*/ 370495 w 641274"/>
                    <a:gd name="connsiteY1" fmla="*/ 41137 h 693311"/>
                    <a:gd name="connsiteX2" fmla="*/ 639840 w 641274"/>
                    <a:gd name="connsiteY2" fmla="*/ 607351 h 693311"/>
                    <a:gd name="connsiteX3" fmla="*/ 641274 w 641274"/>
                    <a:gd name="connsiteY3" fmla="*/ 635755 h 693311"/>
                    <a:gd name="connsiteX4" fmla="*/ 599006 w 641274"/>
                    <a:gd name="connsiteY4" fmla="*/ 651226 h 693311"/>
                    <a:gd name="connsiteX5" fmla="*/ 320637 w 641274"/>
                    <a:gd name="connsiteY5" fmla="*/ 693311 h 693311"/>
                    <a:gd name="connsiteX6" fmla="*/ 42268 w 641274"/>
                    <a:gd name="connsiteY6" fmla="*/ 651226 h 693311"/>
                    <a:gd name="connsiteX7" fmla="*/ 0 w 641274"/>
                    <a:gd name="connsiteY7" fmla="*/ 635755 h 693311"/>
                    <a:gd name="connsiteX8" fmla="*/ 1434 w 641274"/>
                    <a:gd name="connsiteY8" fmla="*/ 607351 h 693311"/>
                    <a:gd name="connsiteX9" fmla="*/ 270779 w 641274"/>
                    <a:gd name="connsiteY9" fmla="*/ 41137 h 693311"/>
                    <a:gd name="connsiteX10" fmla="*/ 320637 w 641274"/>
                    <a:gd name="connsiteY10" fmla="*/ 0 h 693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1274" h="693311">
                      <a:moveTo>
                        <a:pt x="320637" y="0"/>
                      </a:moveTo>
                      <a:lnTo>
                        <a:pt x="370495" y="41137"/>
                      </a:lnTo>
                      <a:cubicBezTo>
                        <a:pt x="518721" y="189363"/>
                        <a:pt x="617469" y="387067"/>
                        <a:pt x="639840" y="607351"/>
                      </a:cubicBezTo>
                      <a:lnTo>
                        <a:pt x="641274" y="635755"/>
                      </a:lnTo>
                      <a:lnTo>
                        <a:pt x="599006" y="651226"/>
                      </a:lnTo>
                      <a:cubicBezTo>
                        <a:pt x="511069" y="678577"/>
                        <a:pt x="417574" y="693311"/>
                        <a:pt x="320637" y="693311"/>
                      </a:cubicBezTo>
                      <a:cubicBezTo>
                        <a:pt x="223700" y="693311"/>
                        <a:pt x="130205" y="678577"/>
                        <a:pt x="42268" y="651226"/>
                      </a:cubicBezTo>
                      <a:lnTo>
                        <a:pt x="0" y="635755"/>
                      </a:lnTo>
                      <a:lnTo>
                        <a:pt x="1434" y="607351"/>
                      </a:lnTo>
                      <a:cubicBezTo>
                        <a:pt x="23805" y="387067"/>
                        <a:pt x="122553" y="189363"/>
                        <a:pt x="270779" y="41137"/>
                      </a:cubicBezTo>
                      <a:lnTo>
                        <a:pt x="320637" y="0"/>
                      </a:lnTo>
                      <a:close/>
                    </a:path>
                  </a:pathLst>
                </a:custGeom>
                <a:solidFill>
                  <a:schemeClr val="bg1"/>
                </a:solidFill>
                <a:ln>
                  <a:noFill/>
                </a:ln>
                <a:scene3d>
                  <a:camera prst="orthographicFront"/>
                  <a:lightRig rig="threePt" dir="t"/>
                </a:scene3d>
                <a:sp3d>
                  <a:bevelT prst="angle"/>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500">
                    <a:effectLst>
                      <a:outerShdw blurRad="38100" dist="38100" dir="2700000" algn="tl">
                        <a:srgbClr val="000000">
                          <a:alpha val="43137"/>
                        </a:srgbClr>
                      </a:outerShdw>
                    </a:effectLst>
                    <a:latin typeface="Impact" panose="020B0806030902050204" pitchFamily="34" charset="0"/>
                  </a:endParaRPr>
                </a:p>
              </p:txBody>
            </p:sp>
            <p:sp>
              <p:nvSpPr>
                <p:cNvPr id="65" name="矩形 64">
                  <a:extLst>
                    <a:ext uri="{FF2B5EF4-FFF2-40B4-BE49-F238E27FC236}">
                      <a16:creationId xmlns:a16="http://schemas.microsoft.com/office/drawing/2014/main" id="{731D97F1-9D1D-47DF-A9F4-F68389D7D609}"/>
                    </a:ext>
                  </a:extLst>
                </p:cNvPr>
                <p:cNvSpPr/>
                <p:nvPr/>
              </p:nvSpPr>
              <p:spPr>
                <a:xfrm>
                  <a:off x="2089131" y="3360836"/>
                  <a:ext cx="1173786" cy="628855"/>
                </a:xfrm>
                <a:prstGeom prst="rect">
                  <a:avLst/>
                </a:prstGeom>
                <a:ln>
                  <a:noFill/>
                </a:ln>
              </p:spPr>
              <p:txBody>
                <a:bodyPr wrap="none">
                  <a:spAutoFit/>
                </a:bodyPr>
                <a:lstStyle/>
                <a:p>
                  <a:pPr algn="ctr"/>
                  <a:r>
                    <a:rPr lang="zh-CN" altLang="en-US" b="1" dirty="0">
                      <a:solidFill>
                        <a:srgbClr val="7030A0"/>
                      </a:solidFill>
                      <a:latin typeface="微软雅黑" panose="020B0503020204020204" pitchFamily="34" charset="-122"/>
                      <a:ea typeface="微软雅黑" panose="020B0503020204020204" pitchFamily="34" charset="-122"/>
                    </a:rPr>
                    <a:t>胜任力</a:t>
                  </a:r>
                  <a:endParaRPr lang="en-US" altLang="zh-CN" b="1" dirty="0">
                    <a:solidFill>
                      <a:srgbClr val="7030A0"/>
                    </a:solidFill>
                    <a:latin typeface="微软雅黑" panose="020B0503020204020204" pitchFamily="34" charset="-122"/>
                    <a:ea typeface="微软雅黑" panose="020B0503020204020204" pitchFamily="34" charset="-122"/>
                  </a:endParaRPr>
                </a:p>
                <a:p>
                  <a:pPr algn="ctr"/>
                  <a:r>
                    <a:rPr lang="en-US" altLang="zh-CN" sz="1050" dirty="0">
                      <a:solidFill>
                        <a:srgbClr val="7030A0"/>
                      </a:solidFill>
                      <a:latin typeface="Impact" panose="020B0806030902050204" pitchFamily="34" charset="0"/>
                    </a:rPr>
                    <a:t>Competencies</a:t>
                  </a:r>
                  <a:endParaRPr lang="zh-CN" altLang="en-US" sz="1050" dirty="0">
                    <a:solidFill>
                      <a:srgbClr val="7030A0"/>
                    </a:solidFill>
                    <a:latin typeface="Impact" panose="020B0806030902050204" pitchFamily="34" charset="0"/>
                  </a:endParaRPr>
                </a:p>
              </p:txBody>
            </p:sp>
          </p:grpSp>
        </p:grpSp>
        <p:sp>
          <p:nvSpPr>
            <p:cNvPr id="52" name="矩形 51">
              <a:extLst>
                <a:ext uri="{FF2B5EF4-FFF2-40B4-BE49-F238E27FC236}">
                  <a16:creationId xmlns:a16="http://schemas.microsoft.com/office/drawing/2014/main" id="{084A53F1-E7E2-4F0D-84D5-6AAA88B285A2}"/>
                </a:ext>
              </a:extLst>
            </p:cNvPr>
            <p:cNvSpPr/>
            <p:nvPr/>
          </p:nvSpPr>
          <p:spPr>
            <a:xfrm>
              <a:off x="1936877" y="4653136"/>
              <a:ext cx="759184" cy="430887"/>
            </a:xfrm>
            <a:prstGeom prst="rect">
              <a:avLst/>
            </a:prstGeom>
            <a:ln>
              <a:noFill/>
            </a:ln>
          </p:spPr>
          <p:txBody>
            <a:bodyPr wrap="none">
              <a:spAutoFit/>
            </a:bodyPr>
            <a:lstStyle/>
            <a:p>
              <a:pPr algn="ctr"/>
              <a:r>
                <a:rPr lang="zh-CN" altLang="en-US" sz="15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场景</a:t>
              </a:r>
            </a:p>
          </p:txBody>
        </p:sp>
      </p:grpSp>
      <p:sp>
        <p:nvSpPr>
          <p:cNvPr id="66" name="内容占位符 2">
            <a:extLst>
              <a:ext uri="{FF2B5EF4-FFF2-40B4-BE49-F238E27FC236}">
                <a16:creationId xmlns:a16="http://schemas.microsoft.com/office/drawing/2014/main" id="{6A15250D-9893-4594-B6F9-8C6FE516409D}"/>
              </a:ext>
            </a:extLst>
          </p:cNvPr>
          <p:cNvSpPr txBox="1">
            <a:spLocks/>
          </p:cNvSpPr>
          <p:nvPr/>
        </p:nvSpPr>
        <p:spPr>
          <a:xfrm>
            <a:off x="1768811" y="5178678"/>
            <a:ext cx="8637508" cy="989091"/>
          </a:xfrm>
          <a:prstGeom prst="rect">
            <a:avLst/>
          </a:prstGeom>
          <a:ln w="28575">
            <a:solidFill>
              <a:srgbClr val="FF0000"/>
            </a:solidFill>
          </a:ln>
        </p:spPr>
        <p:txBody>
          <a:bodyPr anchor="ctr">
            <a:normAutofit fontScale="92500"/>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2000" dirty="0">
                <a:solidFill>
                  <a:srgbClr val="FF0000"/>
                </a:solidFill>
              </a:rPr>
              <a:t>系统能力的内涵是在掌握计算系统基本原理基础上，深入掌握计算系统内部各软件</a:t>
            </a:r>
            <a:r>
              <a:rPr lang="en-US" altLang="zh-CN" sz="2000" dirty="0">
                <a:solidFill>
                  <a:srgbClr val="FF0000"/>
                </a:solidFill>
              </a:rPr>
              <a:t>/</a:t>
            </a:r>
            <a:r>
              <a:rPr lang="zh-CN" altLang="en-US" sz="2000" dirty="0">
                <a:solidFill>
                  <a:srgbClr val="FF0000"/>
                </a:solidFill>
              </a:rPr>
              <a:t>硬件部分的协同，以及计算系统各层次的逻辑关联，理解计算系统呈现的外部特性与人机交互模式，开发构建以计算技术为核心的高效应用系统。</a:t>
            </a:r>
          </a:p>
        </p:txBody>
      </p:sp>
      <p:sp>
        <p:nvSpPr>
          <p:cNvPr id="67" name="标题 1">
            <a:extLst>
              <a:ext uri="{FF2B5EF4-FFF2-40B4-BE49-F238E27FC236}">
                <a16:creationId xmlns:a16="http://schemas.microsoft.com/office/drawing/2014/main" id="{27BD7186-2F6E-4DB3-8874-A932D55672A4}"/>
              </a:ext>
            </a:extLst>
          </p:cNvPr>
          <p:cNvSpPr txBox="1">
            <a:spLocks/>
          </p:cNvSpPr>
          <p:nvPr/>
        </p:nvSpPr>
        <p:spPr>
          <a:xfrm>
            <a:off x="1612625" y="1279011"/>
            <a:ext cx="8959500" cy="535902"/>
          </a:xfrm>
          <a:prstGeom prst="rect">
            <a:avLst/>
          </a:prstGeom>
        </p:spPr>
        <p:txBody>
          <a:bodyPr>
            <a:no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solidFill>
                  <a:srgbClr val="7030A0"/>
                </a:solidFill>
                <a:latin typeface="微软雅黑" panose="020B0503020204020204" pitchFamily="34" charset="-122"/>
                <a:ea typeface="微软雅黑" panose="020B0503020204020204" pitchFamily="34" charset="-122"/>
              </a:rPr>
              <a:t>系统能力</a:t>
            </a:r>
            <a:r>
              <a:rPr lang="zh-CN" altLang="en-US" sz="3600" dirty="0">
                <a:latin typeface="微软雅黑" panose="020B0503020204020204" pitchFamily="34" charset="-122"/>
                <a:ea typeface="微软雅黑" panose="020B0503020204020204" pitchFamily="34" charset="-122"/>
              </a:rPr>
              <a:t>是计算机类专业本科生的核心能力</a:t>
            </a:r>
          </a:p>
        </p:txBody>
      </p:sp>
    </p:spTree>
    <p:extLst>
      <p:ext uri="{BB962C8B-B14F-4D97-AF65-F5344CB8AC3E}">
        <p14:creationId xmlns:p14="http://schemas.microsoft.com/office/powerpoint/2010/main" val="59332606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68" name="矩形 67">
            <a:extLst>
              <a:ext uri="{FF2B5EF4-FFF2-40B4-BE49-F238E27FC236}">
                <a16:creationId xmlns:a16="http://schemas.microsoft.com/office/drawing/2014/main" id="{04612ED9-9F8D-463A-A0B2-B24432479545}"/>
              </a:ext>
            </a:extLst>
          </p:cNvPr>
          <p:cNvSpPr/>
          <p:nvPr/>
        </p:nvSpPr>
        <p:spPr>
          <a:xfrm>
            <a:off x="1068779" y="1284098"/>
            <a:ext cx="10058400" cy="5382371"/>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看到</a:t>
            </a:r>
            <a:r>
              <a:rPr lang="en-US" altLang="zh-CN" sz="2400" dirty="0">
                <a:latin typeface="微软雅黑" panose="020B0503020204020204" pitchFamily="34" charset="-122"/>
                <a:ea typeface="微软雅黑" panose="020B0503020204020204" pitchFamily="34" charset="-122"/>
                <a:cs typeface="+mn-ea"/>
                <a:sym typeface="+mn-lt"/>
              </a:rPr>
              <a:t>c/</a:t>
            </a:r>
            <a:r>
              <a:rPr lang="en-US" altLang="zh-CN" sz="2400" dirty="0" err="1">
                <a:latin typeface="微软雅黑" panose="020B0503020204020204" pitchFamily="34" charset="-122"/>
                <a:ea typeface="微软雅黑" panose="020B0503020204020204" pitchFamily="34" charset="-122"/>
                <a:cs typeface="+mn-ea"/>
                <a:sym typeface="+mn-lt"/>
              </a:rPr>
              <a:t>c++</a:t>
            </a:r>
            <a:r>
              <a:rPr lang="zh-CN" altLang="en-US" sz="2400" dirty="0">
                <a:latin typeface="微软雅黑" panose="020B0503020204020204" pitchFamily="34" charset="-122"/>
                <a:ea typeface="微软雅黑" panose="020B0503020204020204" pitchFamily="34" charset="-122"/>
                <a:cs typeface="+mn-ea"/>
                <a:sym typeface="+mn-lt"/>
              </a:rPr>
              <a:t>程序就能自行脑编产生汇编代码、想到</a:t>
            </a:r>
            <a:r>
              <a:rPr lang="en-US" altLang="zh-CN" sz="2400" dirty="0">
                <a:latin typeface="微软雅黑" panose="020B0503020204020204" pitchFamily="34" charset="-122"/>
                <a:ea typeface="微软雅黑" panose="020B0503020204020204" pitchFamily="34" charset="-122"/>
                <a:cs typeface="+mn-ea"/>
                <a:sym typeface="+mn-lt"/>
              </a:rPr>
              <a:t>cache</a:t>
            </a:r>
            <a:r>
              <a:rPr lang="zh-CN" altLang="en-US" sz="2400" dirty="0">
                <a:latin typeface="微软雅黑" panose="020B0503020204020204" pitchFamily="34" charset="-122"/>
                <a:ea typeface="微软雅黑" panose="020B0503020204020204" pitchFamily="34" charset="-122"/>
                <a:cs typeface="+mn-ea"/>
                <a:sym typeface="+mn-lt"/>
              </a:rPr>
              <a:t>、想到</a:t>
            </a:r>
            <a:r>
              <a:rPr lang="en-US" altLang="zh-CN" sz="2400" dirty="0">
                <a:latin typeface="微软雅黑" panose="020B0503020204020204" pitchFamily="34" charset="-122"/>
                <a:ea typeface="微软雅黑" panose="020B0503020204020204" pitchFamily="34" charset="-122"/>
                <a:cs typeface="+mn-ea"/>
                <a:sym typeface="+mn-lt"/>
              </a:rPr>
              <a:t>ISA</a:t>
            </a:r>
            <a:r>
              <a:rPr lang="zh-CN" altLang="en-US" sz="2400" dirty="0">
                <a:latin typeface="微软雅黑" panose="020B0503020204020204" pitchFamily="34" charset="-122"/>
                <a:ea typeface="微软雅黑" panose="020B0503020204020204" pitchFamily="34" charset="-122"/>
                <a:cs typeface="+mn-ea"/>
                <a:sym typeface="+mn-lt"/>
              </a:rPr>
              <a:t>特性，想到性能优化、看得懂性能报告</a:t>
            </a:r>
            <a:endParaRPr lang="en-US" altLang="zh-CN" sz="24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看到</a:t>
            </a:r>
            <a:r>
              <a:rPr lang="en-US" altLang="zh-CN" sz="2400" dirty="0">
                <a:latin typeface="微软雅黑" panose="020B0503020204020204" pitchFamily="34" charset="-122"/>
                <a:ea typeface="微软雅黑" panose="020B0503020204020204" pitchFamily="34" charset="-122"/>
                <a:cs typeface="+mn-ea"/>
                <a:sym typeface="+mn-lt"/>
              </a:rPr>
              <a:t>java/python</a:t>
            </a:r>
            <a:r>
              <a:rPr lang="zh-CN" altLang="en-US" sz="2400" dirty="0">
                <a:latin typeface="微软雅黑" panose="020B0503020204020204" pitchFamily="34" charset="-122"/>
                <a:ea typeface="微软雅黑" panose="020B0503020204020204" pitchFamily="34" charset="-122"/>
                <a:cs typeface="+mn-ea"/>
                <a:sym typeface="+mn-lt"/>
              </a:rPr>
              <a:t>程序就想着</a:t>
            </a:r>
            <a:r>
              <a:rPr lang="en-US" altLang="zh-CN" sz="2400" dirty="0" err="1">
                <a:latin typeface="微软雅黑" panose="020B0503020204020204" pitchFamily="34" charset="-122"/>
                <a:ea typeface="微软雅黑" panose="020B0503020204020204" pitchFamily="34" charset="-122"/>
                <a:cs typeface="+mn-ea"/>
                <a:sym typeface="+mn-lt"/>
              </a:rPr>
              <a:t>VM</a:t>
            </a:r>
            <a:r>
              <a:rPr lang="zh-CN" altLang="en-US" sz="2400" dirty="0">
                <a:latin typeface="微软雅黑" panose="020B0503020204020204" pitchFamily="34" charset="-122"/>
                <a:ea typeface="微软雅黑" panose="020B0503020204020204" pitchFamily="34" charset="-122"/>
                <a:cs typeface="+mn-ea"/>
                <a:sym typeface="+mn-lt"/>
              </a:rPr>
              <a:t>优化，就想到</a:t>
            </a:r>
            <a:r>
              <a:rPr lang="en-US" altLang="zh-CN" sz="2400" dirty="0">
                <a:latin typeface="微软雅黑" panose="020B0503020204020204" pitchFamily="34" charset="-122"/>
                <a:ea typeface="微软雅黑" panose="020B0503020204020204" pitchFamily="34" charset="-122"/>
                <a:cs typeface="+mn-ea"/>
                <a:sym typeface="+mn-lt"/>
              </a:rPr>
              <a:t>trace cache</a:t>
            </a: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考虑怎么提高程序的</a:t>
            </a:r>
            <a:r>
              <a:rPr lang="en-US" altLang="zh-CN" sz="2400" dirty="0" err="1">
                <a:latin typeface="微软雅黑" panose="020B0503020204020204" pitchFamily="34" charset="-122"/>
                <a:ea typeface="微软雅黑" panose="020B0503020204020204" pitchFamily="34" charset="-122"/>
                <a:cs typeface="+mn-ea"/>
                <a:sym typeface="+mn-lt"/>
              </a:rPr>
              <a:t>ILP</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DLP</a:t>
            </a:r>
            <a:r>
              <a:rPr lang="zh-CN" altLang="en-US" sz="2400" dirty="0">
                <a:latin typeface="微软雅黑" panose="020B0503020204020204" pitchFamily="34" charset="-122"/>
                <a:ea typeface="微软雅黑" panose="020B0503020204020204" pitchFamily="34" charset="-122"/>
                <a:cs typeface="+mn-ea"/>
                <a:sym typeface="+mn-lt"/>
              </a:rPr>
              <a:t>和</a:t>
            </a:r>
            <a:r>
              <a:rPr lang="en-US" altLang="zh-CN" sz="2400" dirty="0" err="1">
                <a:latin typeface="微软雅黑" panose="020B0503020204020204" pitchFamily="34" charset="-122"/>
                <a:ea typeface="微软雅黑" panose="020B0503020204020204" pitchFamily="34" charset="-122"/>
                <a:cs typeface="+mn-ea"/>
                <a:sym typeface="+mn-lt"/>
              </a:rPr>
              <a:t>TLP</a:t>
            </a:r>
            <a:endParaRPr lang="en-US" altLang="zh-CN" sz="2400" dirty="0">
              <a:latin typeface="微软雅黑" panose="020B0503020204020204" pitchFamily="34" charset="-122"/>
              <a:ea typeface="微软雅黑" panose="020B0503020204020204" pitchFamily="34" charset="-122"/>
              <a:cs typeface="+mn-ea"/>
              <a:sym typeface="+mn-lt"/>
            </a:endParaRPr>
          </a:p>
          <a:p>
            <a:pPr marL="800100" lvl="1" indent="-342900" algn="just">
              <a:lnSpc>
                <a:spcPct val="150000"/>
              </a:lnSpc>
              <a:buClr>
                <a:srgbClr val="FF0066"/>
              </a:buClr>
              <a:buFont typeface="Wingdings" panose="05000000000000000000" pitchFamily="2" charset="2"/>
              <a:buChar char="ü"/>
            </a:pPr>
            <a:r>
              <a:rPr lang="en-US" altLang="zh-CN" sz="2000" dirty="0" err="1">
                <a:latin typeface="微软雅黑" panose="020B0503020204020204" pitchFamily="34" charset="-122"/>
                <a:ea typeface="微软雅黑" panose="020B0503020204020204" pitchFamily="34" charset="-122"/>
                <a:cs typeface="+mn-ea"/>
                <a:sym typeface="+mn-lt"/>
              </a:rPr>
              <a:t>ILP</a:t>
            </a:r>
            <a:r>
              <a:rPr lang="zh-CN" altLang="en-US" sz="2000" dirty="0">
                <a:latin typeface="微软雅黑" panose="020B0503020204020204" pitchFamily="34" charset="-122"/>
                <a:ea typeface="微软雅黑" panose="020B0503020204020204" pitchFamily="34" charset="-122"/>
                <a:cs typeface="+mn-ea"/>
                <a:sym typeface="+mn-lt"/>
              </a:rPr>
              <a:t>一般依靠编译器后端和微结构、</a:t>
            </a:r>
            <a:r>
              <a:rPr lang="en-US" altLang="zh-CN" sz="2000" dirty="0">
                <a:latin typeface="微软雅黑" panose="020B0503020204020204" pitchFamily="34" charset="-122"/>
                <a:ea typeface="微软雅黑" panose="020B0503020204020204" pitchFamily="34" charset="-122"/>
                <a:cs typeface="+mn-ea"/>
                <a:sym typeface="+mn-lt"/>
              </a:rPr>
              <a:t>DLP</a:t>
            </a:r>
            <a:r>
              <a:rPr lang="zh-CN" altLang="en-US" sz="2000" dirty="0">
                <a:latin typeface="微软雅黑" panose="020B0503020204020204" pitchFamily="34" charset="-122"/>
                <a:ea typeface="微软雅黑" panose="020B0503020204020204" pitchFamily="34" charset="-122"/>
                <a:cs typeface="+mn-ea"/>
                <a:sym typeface="+mn-lt"/>
              </a:rPr>
              <a:t>一般要考虑如何使用</a:t>
            </a:r>
            <a:r>
              <a:rPr lang="en-US" altLang="zh-CN" sz="2000" dirty="0">
                <a:latin typeface="微软雅黑" panose="020B0503020204020204" pitchFamily="34" charset="-122"/>
                <a:ea typeface="微软雅黑" panose="020B0503020204020204" pitchFamily="34" charset="-122"/>
                <a:cs typeface="+mn-ea"/>
                <a:sym typeface="+mn-lt"/>
              </a:rPr>
              <a:t>SIMD/GPU</a:t>
            </a:r>
            <a:r>
              <a:rPr lang="zh-CN" altLang="en-US" sz="2000" dirty="0">
                <a:latin typeface="微软雅黑" panose="020B0503020204020204" pitchFamily="34" charset="-122"/>
                <a:ea typeface="微软雅黑" panose="020B0503020204020204" pitchFamily="34" charset="-122"/>
                <a:cs typeface="+mn-ea"/>
                <a:sym typeface="+mn-lt"/>
              </a:rPr>
              <a:t>来向量化、</a:t>
            </a:r>
            <a:r>
              <a:rPr lang="en-US" altLang="zh-CN" sz="2000" dirty="0" err="1">
                <a:latin typeface="微软雅黑" panose="020B0503020204020204" pitchFamily="34" charset="-122"/>
                <a:ea typeface="微软雅黑" panose="020B0503020204020204" pitchFamily="34" charset="-122"/>
                <a:cs typeface="+mn-ea"/>
                <a:sym typeface="+mn-lt"/>
              </a:rPr>
              <a:t>TLP</a:t>
            </a:r>
            <a:r>
              <a:rPr lang="zh-CN" altLang="en-US" sz="2000" dirty="0">
                <a:latin typeface="微软雅黑" panose="020B0503020204020204" pitchFamily="34" charset="-122"/>
                <a:ea typeface="微软雅黑" panose="020B0503020204020204" pitchFamily="34" charset="-122"/>
                <a:cs typeface="+mn-ea"/>
                <a:sym typeface="+mn-lt"/>
              </a:rPr>
              <a:t>就是要考虑如何利用多核</a:t>
            </a:r>
            <a:r>
              <a:rPr lang="en-US" altLang="zh-CN" sz="2000" dirty="0">
                <a:latin typeface="微软雅黑" panose="020B0503020204020204" pitchFamily="34" charset="-122"/>
                <a:ea typeface="微软雅黑" panose="020B0503020204020204" pitchFamily="34" charset="-122"/>
                <a:cs typeface="+mn-ea"/>
                <a:sym typeface="+mn-lt"/>
              </a:rPr>
              <a:t>/</a:t>
            </a:r>
            <a:r>
              <a:rPr lang="zh-CN" altLang="en-US" sz="2000" dirty="0">
                <a:latin typeface="微软雅黑" panose="020B0503020204020204" pitchFamily="34" charset="-122"/>
                <a:ea typeface="微软雅黑" panose="020B0503020204020204" pitchFamily="34" charset="-122"/>
                <a:cs typeface="+mn-ea"/>
                <a:sym typeface="+mn-lt"/>
              </a:rPr>
              <a:t>众核加速程序</a:t>
            </a:r>
            <a:endParaRPr lang="en-US" altLang="zh-CN" sz="2000" dirty="0">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400" dirty="0">
                <a:latin typeface="微软雅黑" panose="020B0503020204020204" pitchFamily="34" charset="-122"/>
                <a:ea typeface="微软雅黑" panose="020B0503020204020204" pitchFamily="34" charset="-122"/>
                <a:cs typeface="+mn-ea"/>
                <a:sym typeface="+mn-lt"/>
              </a:rPr>
              <a:t>研究</a:t>
            </a:r>
            <a:r>
              <a:rPr lang="en-US" altLang="zh-CN" sz="2400" dirty="0">
                <a:latin typeface="微软雅黑" panose="020B0503020204020204" pitchFamily="34" charset="-122"/>
                <a:ea typeface="微软雅黑" panose="020B0503020204020204" pitchFamily="34" charset="-122"/>
                <a:cs typeface="+mn-ea"/>
                <a:sym typeface="+mn-lt"/>
              </a:rPr>
              <a:t>AI</a:t>
            </a:r>
            <a:r>
              <a:rPr lang="zh-CN" altLang="en-US" sz="2400" dirty="0">
                <a:latin typeface="微软雅黑" panose="020B0503020204020204" pitchFamily="34" charset="-122"/>
                <a:ea typeface="微软雅黑" panose="020B0503020204020204" pitchFamily="34" charset="-122"/>
                <a:cs typeface="+mn-ea"/>
                <a:sym typeface="+mn-lt"/>
              </a:rPr>
              <a:t>算法的很多都</a:t>
            </a:r>
            <a:r>
              <a:rPr lang="en-US" altLang="zh-CN" sz="2400" dirty="0">
                <a:latin typeface="微软雅黑" panose="020B0503020204020204" pitchFamily="34" charset="-122"/>
                <a:ea typeface="微软雅黑" panose="020B0503020204020204" pitchFamily="34" charset="-122"/>
                <a:cs typeface="+mn-ea"/>
                <a:sym typeface="+mn-lt"/>
              </a:rPr>
              <a:t>focus</a:t>
            </a:r>
            <a:r>
              <a:rPr lang="zh-CN" altLang="en-US" sz="2400" dirty="0">
                <a:latin typeface="微软雅黑" panose="020B0503020204020204" pitchFamily="34" charset="-122"/>
                <a:ea typeface="微软雅黑" panose="020B0503020204020204" pitchFamily="34" charset="-122"/>
                <a:cs typeface="+mn-ea"/>
                <a:sym typeface="+mn-lt"/>
              </a:rPr>
              <a:t>在设计网络结构，把网络结构越堆越大，殊不知这对落地的难度有多大。优化</a:t>
            </a:r>
            <a:r>
              <a:rPr lang="en-US" altLang="zh-CN" sz="2400" dirty="0" err="1">
                <a:latin typeface="微软雅黑" panose="020B0503020204020204" pitchFamily="34" charset="-122"/>
                <a:ea typeface="微软雅黑" panose="020B0503020204020204" pitchFamily="34" charset="-122"/>
                <a:cs typeface="+mn-ea"/>
                <a:sym typeface="+mn-lt"/>
              </a:rPr>
              <a:t>cuda</a:t>
            </a:r>
            <a:r>
              <a:rPr lang="zh-CN" altLang="en-US" sz="2400" dirty="0">
                <a:latin typeface="微软雅黑" panose="020B0503020204020204" pitchFamily="34" charset="-122"/>
                <a:ea typeface="微软雅黑" panose="020B0503020204020204" pitchFamily="34" charset="-122"/>
                <a:cs typeface="+mn-ea"/>
                <a:sym typeface="+mn-lt"/>
              </a:rPr>
              <a:t>代码时，要考虑</a:t>
            </a:r>
            <a:r>
              <a:rPr lang="en-US" altLang="zh-CN" sz="2400" dirty="0">
                <a:latin typeface="微软雅黑" panose="020B0503020204020204" pitchFamily="34" charset="-122"/>
                <a:ea typeface="微软雅黑" panose="020B0503020204020204" pitchFamily="34" charset="-122"/>
                <a:cs typeface="+mn-ea"/>
                <a:sym typeface="+mn-lt"/>
              </a:rPr>
              <a:t>register</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shared mem</a:t>
            </a:r>
            <a:r>
              <a:rPr lang="zh-CN" altLang="en-US" sz="2400" dirty="0">
                <a:latin typeface="微软雅黑" panose="020B0503020204020204" pitchFamily="34" charset="-122"/>
                <a:ea typeface="微软雅黑" panose="020B0503020204020204" pitchFamily="34" charset="-122"/>
                <a:cs typeface="+mn-ea"/>
                <a:sym typeface="+mn-lt"/>
              </a:rPr>
              <a:t>、</a:t>
            </a:r>
            <a:r>
              <a:rPr lang="en-US" altLang="zh-CN" sz="2400" dirty="0">
                <a:latin typeface="微软雅黑" panose="020B0503020204020204" pitchFamily="34" charset="-122"/>
                <a:ea typeface="微软雅黑" panose="020B0503020204020204" pitchFamily="34" charset="-122"/>
                <a:cs typeface="+mn-ea"/>
                <a:sym typeface="+mn-lt"/>
              </a:rPr>
              <a:t>global mem</a:t>
            </a:r>
            <a:r>
              <a:rPr lang="zh-CN" altLang="en-US" sz="2400" dirty="0">
                <a:latin typeface="微软雅黑" panose="020B0503020204020204" pitchFamily="34" charset="-122"/>
                <a:ea typeface="微软雅黑" panose="020B0503020204020204" pitchFamily="34" charset="-122"/>
                <a:cs typeface="+mn-ea"/>
                <a:sym typeface="+mn-lt"/>
              </a:rPr>
              <a:t>、分支等的影响，写出效果很好的代码会感觉自己贼牛（内心</a:t>
            </a:r>
            <a:r>
              <a:rPr lang="en-US" altLang="zh-CN" sz="2400" dirty="0" err="1">
                <a:latin typeface="微软雅黑" panose="020B0503020204020204" pitchFamily="34" charset="-122"/>
                <a:ea typeface="微软雅黑" panose="020B0503020204020204" pitchFamily="34" charset="-122"/>
                <a:cs typeface="+mn-ea"/>
                <a:sym typeface="+mn-lt"/>
              </a:rPr>
              <a:t>os</a:t>
            </a:r>
            <a:r>
              <a:rPr lang="zh-CN" altLang="en-US" sz="2400" dirty="0">
                <a:latin typeface="微软雅黑" panose="020B0503020204020204" pitchFamily="34" charset="-122"/>
                <a:ea typeface="微软雅黑" panose="020B0503020204020204" pitchFamily="34" charset="-122"/>
                <a:cs typeface="+mn-ea"/>
                <a:sym typeface="+mn-lt"/>
              </a:rPr>
              <a:t>：不懂体系结构的人肯定优化不过我）</a:t>
            </a:r>
          </a:p>
        </p:txBody>
      </p:sp>
      <p:grpSp>
        <p:nvGrpSpPr>
          <p:cNvPr id="2" name="组合 1">
            <a:extLst>
              <a:ext uri="{FF2B5EF4-FFF2-40B4-BE49-F238E27FC236}">
                <a16:creationId xmlns:a16="http://schemas.microsoft.com/office/drawing/2014/main" id="{D2D8396C-0992-4364-A64D-DFCDF907B665}"/>
              </a:ext>
            </a:extLst>
          </p:cNvPr>
          <p:cNvGrpSpPr/>
          <p:nvPr/>
        </p:nvGrpSpPr>
        <p:grpSpPr>
          <a:xfrm>
            <a:off x="635245" y="278225"/>
            <a:ext cx="4388017" cy="742071"/>
            <a:chOff x="635243" y="278221"/>
            <a:chExt cx="4388017" cy="742070"/>
          </a:xfrm>
        </p:grpSpPr>
        <p:sp>
          <p:nvSpPr>
            <p:cNvPr id="3" name="矩形 2">
              <a:extLst>
                <a:ext uri="{FF2B5EF4-FFF2-40B4-BE49-F238E27FC236}">
                  <a16:creationId xmlns:a16="http://schemas.microsoft.com/office/drawing/2014/main" id="{4E6709FD-D602-D16D-0EF5-EC54993FCEBE}"/>
                </a:ext>
              </a:extLst>
            </p:cNvPr>
            <p:cNvSpPr/>
            <p:nvPr/>
          </p:nvSpPr>
          <p:spPr>
            <a:xfrm>
              <a:off x="635243" y="712514"/>
              <a:ext cx="43880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Why Are You Taking This Course</a:t>
              </a:r>
            </a:p>
          </p:txBody>
        </p:sp>
        <p:sp>
          <p:nvSpPr>
            <p:cNvPr id="4" name="矩形 3">
              <a:extLst>
                <a:ext uri="{FF2B5EF4-FFF2-40B4-BE49-F238E27FC236}">
                  <a16:creationId xmlns:a16="http://schemas.microsoft.com/office/drawing/2014/main" id="{8A3994F8-4246-95E8-EA0D-4AF45A5A1C9D}"/>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为什么学习该课程</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1694818111"/>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2915481" cy="736373"/>
            <a:chOff x="635243" y="278221"/>
            <a:chExt cx="2915481" cy="736372"/>
          </a:xfrm>
        </p:grpSpPr>
        <p:sp>
          <p:nvSpPr>
            <p:cNvPr id="21" name="矩形 20">
              <a:extLst>
                <a:ext uri="{FF2B5EF4-FFF2-40B4-BE49-F238E27FC236}">
                  <a16:creationId xmlns:a16="http://schemas.microsoft.com/office/drawing/2014/main" id="{8297BC28-DD3C-44C3-A8BA-1F5DFEE9D689}"/>
                </a:ext>
              </a:extLst>
            </p:cNvPr>
            <p:cNvSpPr/>
            <p:nvPr/>
          </p:nvSpPr>
          <p:spPr>
            <a:xfrm>
              <a:off x="635243" y="706816"/>
              <a:ext cx="291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Course Description</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课程描述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矩形 12">
            <a:extLst>
              <a:ext uri="{FF2B5EF4-FFF2-40B4-BE49-F238E27FC236}">
                <a16:creationId xmlns:a16="http://schemas.microsoft.com/office/drawing/2014/main" id="{773FF373-DA73-4DA9-8183-FBD702898740}"/>
              </a:ext>
            </a:extLst>
          </p:cNvPr>
          <p:cNvSpPr/>
          <p:nvPr/>
        </p:nvSpPr>
        <p:spPr>
          <a:xfrm>
            <a:off x="993492" y="1810272"/>
            <a:ext cx="10224635" cy="1689052"/>
          </a:xfrm>
          <a:prstGeom prst="rect">
            <a:avLst/>
          </a:prstGeom>
          <a:ln>
            <a:solidFill>
              <a:schemeClr val="accent1"/>
            </a:solidFill>
          </a:ln>
        </p:spPr>
        <p:txBody>
          <a:bodyPr wrap="square" lIns="72000" rIns="72000">
            <a:spAutoFit/>
          </a:bodyPr>
          <a:lstStyle/>
          <a:p>
            <a:pPr marL="342900" indent="-342900" algn="just">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学时</a:t>
            </a:r>
            <a:r>
              <a:rPr lang="en-US" altLang="zh-CN" sz="2400" dirty="0">
                <a:solidFill>
                  <a:srgbClr val="333333"/>
                </a:solidFill>
                <a:latin typeface="微软雅黑" panose="020B0503020204020204" pitchFamily="34" charset="-122"/>
                <a:ea typeface="微软雅黑" panose="020B0503020204020204" pitchFamily="34" charset="-122"/>
                <a:cs typeface="+mn-ea"/>
                <a:sym typeface="+mn-lt"/>
              </a:rPr>
              <a:t>/</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学分：</a:t>
            </a:r>
            <a:r>
              <a:rPr lang="en-US" altLang="zh-CN" sz="2400" dirty="0">
                <a:solidFill>
                  <a:srgbClr val="333333"/>
                </a:solidFill>
                <a:latin typeface="微软雅黑" panose="020B0503020204020204" pitchFamily="34" charset="-122"/>
                <a:ea typeface="微软雅黑" panose="020B0503020204020204" pitchFamily="34" charset="-122"/>
                <a:cs typeface="+mn-ea"/>
                <a:sym typeface="+mn-lt"/>
              </a:rPr>
              <a:t>40</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学时（</a:t>
            </a:r>
            <a:r>
              <a:rPr lang="en-US" altLang="zh-CN" sz="2400" dirty="0">
                <a:solidFill>
                  <a:srgbClr val="333333"/>
                </a:solidFill>
                <a:latin typeface="微软雅黑" panose="020B0503020204020204" pitchFamily="34" charset="-122"/>
                <a:ea typeface="微软雅黑" panose="020B0503020204020204" pitchFamily="34" charset="-122"/>
                <a:cs typeface="+mn-ea"/>
                <a:sym typeface="+mn-lt"/>
              </a:rPr>
              <a:t>12</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周）</a:t>
            </a:r>
            <a:r>
              <a:rPr lang="en-US" altLang="zh-CN" sz="2400" dirty="0">
                <a:solidFill>
                  <a:srgbClr val="333333"/>
                </a:solidFill>
                <a:latin typeface="微软雅黑" panose="020B0503020204020204" pitchFamily="34" charset="-122"/>
                <a:ea typeface="微软雅黑" panose="020B0503020204020204" pitchFamily="34" charset="-122"/>
                <a:cs typeface="+mn-ea"/>
                <a:sym typeface="+mn-lt"/>
              </a:rPr>
              <a:t>/ 2</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学分</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适用专业：计算机科学与技术</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a:p>
            <a:pPr marL="342900" indent="-342900" algn="just">
              <a:lnSpc>
                <a:spcPct val="150000"/>
              </a:lnSpc>
              <a:buFont typeface="Arial" panose="020B0604020202020204" pitchFamily="34" charset="0"/>
              <a:buChar char="•"/>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先修课程：计算机系统基础、数字逻辑与数字系统</a:t>
            </a:r>
          </a:p>
        </p:txBody>
      </p:sp>
      <p:sp>
        <p:nvSpPr>
          <p:cNvPr id="14" name="矩形 13">
            <a:extLst>
              <a:ext uri="{FF2B5EF4-FFF2-40B4-BE49-F238E27FC236}">
                <a16:creationId xmlns:a16="http://schemas.microsoft.com/office/drawing/2014/main" id="{12FA5DE1-6466-49F9-BA5B-7FB9461C22E1}"/>
              </a:ext>
            </a:extLst>
          </p:cNvPr>
          <p:cNvSpPr/>
          <p:nvPr/>
        </p:nvSpPr>
        <p:spPr>
          <a:xfrm>
            <a:off x="993492" y="1287677"/>
            <a:ext cx="10224636" cy="523220"/>
          </a:xfrm>
          <a:prstGeom prst="rect">
            <a:avLst/>
          </a:prstGeom>
          <a:solidFill>
            <a:srgbClr val="056BB4"/>
          </a:solidFill>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课程基本信息</a:t>
            </a:r>
            <a:endParaRPr lang="zh-CN" altLang="en-US" sz="28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
        <p:nvSpPr>
          <p:cNvPr id="15" name="矩形 14">
            <a:extLst>
              <a:ext uri="{FF2B5EF4-FFF2-40B4-BE49-F238E27FC236}">
                <a16:creationId xmlns:a16="http://schemas.microsoft.com/office/drawing/2014/main" id="{FE003871-3DB4-485E-A625-C2B5213E7C45}"/>
              </a:ext>
            </a:extLst>
          </p:cNvPr>
          <p:cNvSpPr/>
          <p:nvPr/>
        </p:nvSpPr>
        <p:spPr>
          <a:xfrm>
            <a:off x="1003388" y="4278361"/>
            <a:ext cx="10224635" cy="2243050"/>
          </a:xfrm>
          <a:prstGeom prst="rect">
            <a:avLst/>
          </a:prstGeom>
          <a:ln>
            <a:solidFill>
              <a:schemeClr val="accent1"/>
            </a:solidFill>
          </a:ln>
        </p:spPr>
        <p:txBody>
          <a:bodyPr wrap="square" lIns="72000" rIns="72000">
            <a:spAutoFit/>
          </a:bodyPr>
          <a:lstStyle/>
          <a:p>
            <a:pPr algn="just">
              <a:lnSpc>
                <a:spcPct val="150000"/>
              </a:lnSpc>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本课程在前序两门课程基础上，从系统分析和设计的角度帮助学生建立起计算机体系结构的完整概念。所谓“计算机体系结构”是从计算机设计者的角度所看到的的计算机系统的属性，包括计算机系统量化分析、指令集体系结构、处理器、存储体系、指令级并行性、多核与多处理器等内容。</a:t>
            </a:r>
          </a:p>
        </p:txBody>
      </p:sp>
      <p:sp>
        <p:nvSpPr>
          <p:cNvPr id="16" name="矩形 15">
            <a:extLst>
              <a:ext uri="{FF2B5EF4-FFF2-40B4-BE49-F238E27FC236}">
                <a16:creationId xmlns:a16="http://schemas.microsoft.com/office/drawing/2014/main" id="{792A2F22-F7D5-4472-BAE3-377166895A63}"/>
              </a:ext>
            </a:extLst>
          </p:cNvPr>
          <p:cNvSpPr/>
          <p:nvPr/>
        </p:nvSpPr>
        <p:spPr>
          <a:xfrm>
            <a:off x="1003388" y="3755766"/>
            <a:ext cx="10224636" cy="523220"/>
          </a:xfrm>
          <a:prstGeom prst="rect">
            <a:avLst/>
          </a:prstGeom>
          <a:solidFill>
            <a:schemeClr val="accent2"/>
          </a:solidFill>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课程简介</a:t>
            </a:r>
            <a:endParaRPr lang="zh-CN" altLang="en-US" sz="28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83594372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2915481" cy="736373"/>
            <a:chOff x="635243" y="278221"/>
            <a:chExt cx="2915481" cy="736372"/>
          </a:xfrm>
        </p:grpSpPr>
        <p:sp>
          <p:nvSpPr>
            <p:cNvPr id="21" name="矩形 20">
              <a:extLst>
                <a:ext uri="{FF2B5EF4-FFF2-40B4-BE49-F238E27FC236}">
                  <a16:creationId xmlns:a16="http://schemas.microsoft.com/office/drawing/2014/main" id="{8297BC28-DD3C-44C3-A8BA-1F5DFEE9D689}"/>
                </a:ext>
              </a:extLst>
            </p:cNvPr>
            <p:cNvSpPr/>
            <p:nvPr/>
          </p:nvSpPr>
          <p:spPr>
            <a:xfrm>
              <a:off x="635243" y="706816"/>
              <a:ext cx="291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Course Description</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课程描述</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0" name="Picture 1">
            <a:extLst>
              <a:ext uri="{FF2B5EF4-FFF2-40B4-BE49-F238E27FC236}">
                <a16:creationId xmlns:a16="http://schemas.microsoft.com/office/drawing/2014/main" id="{A8E49905-0141-4464-90F1-41B5CB904E6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8976" y="1370366"/>
            <a:ext cx="2163336" cy="4754563"/>
          </a:xfrm>
          <a:prstGeom prst="rect">
            <a:avLst/>
          </a:prstGeom>
        </p:spPr>
      </p:pic>
      <p:sp>
        <p:nvSpPr>
          <p:cNvPr id="11" name="文本框 10">
            <a:extLst>
              <a:ext uri="{FF2B5EF4-FFF2-40B4-BE49-F238E27FC236}">
                <a16:creationId xmlns:a16="http://schemas.microsoft.com/office/drawing/2014/main" id="{18D8418C-466E-4399-B150-7E182D60E60C}"/>
              </a:ext>
            </a:extLst>
          </p:cNvPr>
          <p:cNvSpPr txBox="1"/>
          <p:nvPr/>
        </p:nvSpPr>
        <p:spPr>
          <a:xfrm>
            <a:off x="434900" y="2489422"/>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指令集体系结构（</a:t>
            </a:r>
            <a:r>
              <a:rPr lang="en-US" altLang="zh-CN" sz="2000" dirty="0">
                <a:solidFill>
                  <a:srgbClr val="7030A0"/>
                </a:solidFill>
                <a:latin typeface="微软雅黑" panose="020B0503020204020204" pitchFamily="34" charset="-122"/>
                <a:ea typeface="微软雅黑" panose="020B0503020204020204" pitchFamily="34" charset="-122"/>
              </a:rPr>
              <a:t>ISA</a:t>
            </a:r>
            <a:r>
              <a:rPr lang="zh-CN" altLang="en-US" sz="2000" dirty="0">
                <a:solidFill>
                  <a:srgbClr val="7030A0"/>
                </a:solidFill>
                <a:latin typeface="微软雅黑" panose="020B0503020204020204" pitchFamily="34" charset="-122"/>
                <a:ea typeface="微软雅黑" panose="020B0503020204020204" pitchFamily="34" charset="-122"/>
              </a:rPr>
              <a:t>）</a:t>
            </a:r>
          </a:p>
        </p:txBody>
      </p:sp>
      <p:sp>
        <p:nvSpPr>
          <p:cNvPr id="12" name="文本框 11">
            <a:extLst>
              <a:ext uri="{FF2B5EF4-FFF2-40B4-BE49-F238E27FC236}">
                <a16:creationId xmlns:a16="http://schemas.microsoft.com/office/drawing/2014/main" id="{DAC4AB4F-FB29-4498-A40A-5BBDF6F8EFA7}"/>
              </a:ext>
            </a:extLst>
          </p:cNvPr>
          <p:cNvSpPr txBox="1"/>
          <p:nvPr/>
        </p:nvSpPr>
        <p:spPr>
          <a:xfrm>
            <a:off x="431186" y="3009813"/>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微体系结构</a:t>
            </a:r>
          </a:p>
        </p:txBody>
      </p:sp>
      <p:sp>
        <p:nvSpPr>
          <p:cNvPr id="17" name="文本框 16">
            <a:extLst>
              <a:ext uri="{FF2B5EF4-FFF2-40B4-BE49-F238E27FC236}">
                <a16:creationId xmlns:a16="http://schemas.microsoft.com/office/drawing/2014/main" id="{08E35AF7-9FAE-4DBE-A806-4B5DFA04E27B}"/>
              </a:ext>
            </a:extLst>
          </p:cNvPr>
          <p:cNvSpPr txBox="1"/>
          <p:nvPr/>
        </p:nvSpPr>
        <p:spPr>
          <a:xfrm>
            <a:off x="431186" y="3552506"/>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功能模块</a:t>
            </a:r>
          </a:p>
        </p:txBody>
      </p:sp>
      <p:sp>
        <p:nvSpPr>
          <p:cNvPr id="18" name="文本框 17">
            <a:extLst>
              <a:ext uri="{FF2B5EF4-FFF2-40B4-BE49-F238E27FC236}">
                <a16:creationId xmlns:a16="http://schemas.microsoft.com/office/drawing/2014/main" id="{DAC58E4D-F585-4891-9DFB-34E7299EAD6F}"/>
              </a:ext>
            </a:extLst>
          </p:cNvPr>
          <p:cNvSpPr txBox="1"/>
          <p:nvPr/>
        </p:nvSpPr>
        <p:spPr>
          <a:xfrm>
            <a:off x="430639" y="4064795"/>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数字电路</a:t>
            </a:r>
          </a:p>
        </p:txBody>
      </p:sp>
      <p:sp>
        <p:nvSpPr>
          <p:cNvPr id="20" name="文本框 19">
            <a:extLst>
              <a:ext uri="{FF2B5EF4-FFF2-40B4-BE49-F238E27FC236}">
                <a16:creationId xmlns:a16="http://schemas.microsoft.com/office/drawing/2014/main" id="{B5B408B9-5D5A-4C4B-946D-0B36411C1D13}"/>
              </a:ext>
            </a:extLst>
          </p:cNvPr>
          <p:cNvSpPr txBox="1"/>
          <p:nvPr/>
        </p:nvSpPr>
        <p:spPr>
          <a:xfrm>
            <a:off x="430639" y="460335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模拟电路</a:t>
            </a:r>
          </a:p>
        </p:txBody>
      </p:sp>
      <p:sp>
        <p:nvSpPr>
          <p:cNvPr id="22" name="文本框 21">
            <a:extLst>
              <a:ext uri="{FF2B5EF4-FFF2-40B4-BE49-F238E27FC236}">
                <a16:creationId xmlns:a16="http://schemas.microsoft.com/office/drawing/2014/main" id="{4845B03E-07D3-4FA0-8B2E-8C193EEFC310}"/>
              </a:ext>
            </a:extLst>
          </p:cNvPr>
          <p:cNvSpPr txBox="1"/>
          <p:nvPr/>
        </p:nvSpPr>
        <p:spPr>
          <a:xfrm>
            <a:off x="426924" y="512374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器件层</a:t>
            </a:r>
          </a:p>
        </p:txBody>
      </p:sp>
      <p:sp>
        <p:nvSpPr>
          <p:cNvPr id="23" name="文本框 22">
            <a:extLst>
              <a:ext uri="{FF2B5EF4-FFF2-40B4-BE49-F238E27FC236}">
                <a16:creationId xmlns:a16="http://schemas.microsoft.com/office/drawing/2014/main" id="{0C645765-280A-4FA2-B084-91D258B3D818}"/>
              </a:ext>
            </a:extLst>
          </p:cNvPr>
          <p:cNvSpPr txBox="1"/>
          <p:nvPr/>
        </p:nvSpPr>
        <p:spPr>
          <a:xfrm>
            <a:off x="418171" y="5655281"/>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物理层</a:t>
            </a:r>
          </a:p>
        </p:txBody>
      </p:sp>
      <p:sp>
        <p:nvSpPr>
          <p:cNvPr id="24" name="文本框 23">
            <a:extLst>
              <a:ext uri="{FF2B5EF4-FFF2-40B4-BE49-F238E27FC236}">
                <a16:creationId xmlns:a16="http://schemas.microsoft.com/office/drawing/2014/main" id="{4CCC0DF2-57AA-4600-95B6-825A2A8F5799}"/>
              </a:ext>
            </a:extLst>
          </p:cNvPr>
          <p:cNvSpPr txBox="1"/>
          <p:nvPr/>
        </p:nvSpPr>
        <p:spPr>
          <a:xfrm>
            <a:off x="427471" y="1969034"/>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系统软件（操作系统）</a:t>
            </a:r>
          </a:p>
        </p:txBody>
      </p:sp>
      <p:sp>
        <p:nvSpPr>
          <p:cNvPr id="25" name="文本框 24">
            <a:extLst>
              <a:ext uri="{FF2B5EF4-FFF2-40B4-BE49-F238E27FC236}">
                <a16:creationId xmlns:a16="http://schemas.microsoft.com/office/drawing/2014/main" id="{F9414B50-1EA6-47C7-B911-AA079E57A721}"/>
              </a:ext>
            </a:extLst>
          </p:cNvPr>
          <p:cNvSpPr txBox="1"/>
          <p:nvPr/>
        </p:nvSpPr>
        <p:spPr>
          <a:xfrm>
            <a:off x="429321" y="1443960"/>
            <a:ext cx="3182915" cy="400110"/>
          </a:xfrm>
          <a:prstGeom prst="rect">
            <a:avLst/>
          </a:prstGeom>
          <a:noFill/>
        </p:spPr>
        <p:txBody>
          <a:bodyPr wrap="square" rtlCol="0">
            <a:spAutoFit/>
          </a:bodyPr>
          <a:lstStyle/>
          <a:p>
            <a:pPr algn="ctr"/>
            <a:r>
              <a:rPr lang="zh-CN" altLang="en-US" sz="2000" dirty="0">
                <a:solidFill>
                  <a:srgbClr val="7030A0"/>
                </a:solidFill>
                <a:latin typeface="微软雅黑" panose="020B0503020204020204" pitchFamily="34" charset="-122"/>
                <a:ea typeface="微软雅黑" panose="020B0503020204020204" pitchFamily="34" charset="-122"/>
              </a:rPr>
              <a:t>应用软件</a:t>
            </a:r>
          </a:p>
        </p:txBody>
      </p:sp>
      <p:grpSp>
        <p:nvGrpSpPr>
          <p:cNvPr id="2" name="组合 1">
            <a:extLst>
              <a:ext uri="{FF2B5EF4-FFF2-40B4-BE49-F238E27FC236}">
                <a16:creationId xmlns:a16="http://schemas.microsoft.com/office/drawing/2014/main" id="{6D476670-C124-4DBA-8219-723EDA5CE053}"/>
              </a:ext>
            </a:extLst>
          </p:cNvPr>
          <p:cNvGrpSpPr/>
          <p:nvPr/>
        </p:nvGrpSpPr>
        <p:grpSpPr>
          <a:xfrm>
            <a:off x="3424524" y="1451306"/>
            <a:ext cx="8451524" cy="4600370"/>
            <a:chOff x="3424524" y="1451306"/>
            <a:chExt cx="8451524" cy="4600370"/>
          </a:xfrm>
        </p:grpSpPr>
        <p:sp>
          <p:nvSpPr>
            <p:cNvPr id="26" name="文本框 25">
              <a:extLst>
                <a:ext uri="{FF2B5EF4-FFF2-40B4-BE49-F238E27FC236}">
                  <a16:creationId xmlns:a16="http://schemas.microsoft.com/office/drawing/2014/main" id="{58027310-F199-4E77-89D5-912731902DB1}"/>
                </a:ext>
              </a:extLst>
            </p:cNvPr>
            <p:cNvSpPr txBox="1"/>
            <p:nvPr/>
          </p:nvSpPr>
          <p:spPr>
            <a:xfrm>
              <a:off x="7194386" y="565156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物理学、材料学</a:t>
              </a:r>
            </a:p>
          </p:txBody>
        </p:sp>
        <p:sp>
          <p:nvSpPr>
            <p:cNvPr id="27" name="文本框 26">
              <a:extLst>
                <a:ext uri="{FF2B5EF4-FFF2-40B4-BE49-F238E27FC236}">
                  <a16:creationId xmlns:a16="http://schemas.microsoft.com/office/drawing/2014/main" id="{ECC593B0-B449-45D9-A04C-5AE77798C81E}"/>
                </a:ext>
              </a:extLst>
            </p:cNvPr>
            <p:cNvSpPr txBox="1"/>
            <p:nvPr/>
          </p:nvSpPr>
          <p:spPr>
            <a:xfrm>
              <a:off x="7190670" y="514604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材料学、微电子、物理学</a:t>
              </a:r>
            </a:p>
          </p:txBody>
        </p:sp>
        <p:sp>
          <p:nvSpPr>
            <p:cNvPr id="28" name="文本框 27">
              <a:extLst>
                <a:ext uri="{FF2B5EF4-FFF2-40B4-BE49-F238E27FC236}">
                  <a16:creationId xmlns:a16="http://schemas.microsoft.com/office/drawing/2014/main" id="{ED9A1FA3-EC87-42A6-A83D-166DAB5E735C}"/>
                </a:ext>
              </a:extLst>
            </p:cNvPr>
            <p:cNvSpPr txBox="1"/>
            <p:nvPr/>
          </p:nvSpPr>
          <p:spPr>
            <a:xfrm>
              <a:off x="7186954" y="460707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微电子、材料学、物理学</a:t>
              </a:r>
            </a:p>
          </p:txBody>
        </p:sp>
        <p:sp>
          <p:nvSpPr>
            <p:cNvPr id="29" name="文本框 28">
              <a:extLst>
                <a:ext uri="{FF2B5EF4-FFF2-40B4-BE49-F238E27FC236}">
                  <a16:creationId xmlns:a16="http://schemas.microsoft.com/office/drawing/2014/main" id="{DB912C40-A283-4090-91A9-8CCA1F77770A}"/>
                </a:ext>
              </a:extLst>
            </p:cNvPr>
            <p:cNvSpPr txBox="1"/>
            <p:nvPr/>
          </p:nvSpPr>
          <p:spPr>
            <a:xfrm>
              <a:off x="7183239" y="4079256"/>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微电子、计算机</a:t>
              </a:r>
            </a:p>
          </p:txBody>
        </p:sp>
        <p:sp>
          <p:nvSpPr>
            <p:cNvPr id="30" name="文本框 29">
              <a:extLst>
                <a:ext uri="{FF2B5EF4-FFF2-40B4-BE49-F238E27FC236}">
                  <a16:creationId xmlns:a16="http://schemas.microsoft.com/office/drawing/2014/main" id="{03608E2D-4048-475B-BD51-81A546E0FEF4}"/>
                </a:ext>
              </a:extLst>
            </p:cNvPr>
            <p:cNvSpPr txBox="1"/>
            <p:nvPr/>
          </p:nvSpPr>
          <p:spPr>
            <a:xfrm>
              <a:off x="7190675" y="3551435"/>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2" name="文本框 31">
              <a:extLst>
                <a:ext uri="{FF2B5EF4-FFF2-40B4-BE49-F238E27FC236}">
                  <a16:creationId xmlns:a16="http://schemas.microsoft.com/office/drawing/2014/main" id="{61B3C2AD-364B-428C-AE7C-5C40C67CF5A9}"/>
                </a:ext>
              </a:extLst>
            </p:cNvPr>
            <p:cNvSpPr txBox="1"/>
            <p:nvPr/>
          </p:nvSpPr>
          <p:spPr>
            <a:xfrm>
              <a:off x="7186960" y="302361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3" name="文本框 32">
              <a:extLst>
                <a:ext uri="{FF2B5EF4-FFF2-40B4-BE49-F238E27FC236}">
                  <a16:creationId xmlns:a16="http://schemas.microsoft.com/office/drawing/2014/main" id="{28C42FCB-B817-4A2F-A55D-D4DD89ED9E32}"/>
                </a:ext>
              </a:extLst>
            </p:cNvPr>
            <p:cNvSpPr txBox="1"/>
            <p:nvPr/>
          </p:nvSpPr>
          <p:spPr>
            <a:xfrm>
              <a:off x="7183245" y="2495797"/>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计算机、微电子</a:t>
              </a:r>
            </a:p>
          </p:txBody>
        </p:sp>
        <p:sp>
          <p:nvSpPr>
            <p:cNvPr id="34" name="文本框 33">
              <a:extLst>
                <a:ext uri="{FF2B5EF4-FFF2-40B4-BE49-F238E27FC236}">
                  <a16:creationId xmlns:a16="http://schemas.microsoft.com/office/drawing/2014/main" id="{584FD2EA-3B28-4C20-A1D0-A7C0351AAA8C}"/>
                </a:ext>
              </a:extLst>
            </p:cNvPr>
            <p:cNvSpPr txBox="1"/>
            <p:nvPr/>
          </p:nvSpPr>
          <p:spPr>
            <a:xfrm>
              <a:off x="7179530" y="1979128"/>
              <a:ext cx="3182915"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a:t>
              </a:r>
            </a:p>
          </p:txBody>
        </p:sp>
        <p:sp>
          <p:nvSpPr>
            <p:cNvPr id="35" name="文本框 34">
              <a:extLst>
                <a:ext uri="{FF2B5EF4-FFF2-40B4-BE49-F238E27FC236}">
                  <a16:creationId xmlns:a16="http://schemas.microsoft.com/office/drawing/2014/main" id="{9342FEDA-44B7-4314-A279-273C4EBE39A9}"/>
                </a:ext>
              </a:extLst>
            </p:cNvPr>
            <p:cNvSpPr txBox="1"/>
            <p:nvPr/>
          </p:nvSpPr>
          <p:spPr>
            <a:xfrm>
              <a:off x="7175816" y="1451306"/>
              <a:ext cx="4700232" cy="400110"/>
            </a:xfrm>
            <a:prstGeom prst="rect">
              <a:avLst/>
            </a:prstGeom>
            <a:noFill/>
          </p:spPr>
          <p:txBody>
            <a:bodyPr wrap="square" rtlCol="0">
              <a:spAutoFit/>
            </a:bodyPr>
            <a:lstStyle/>
            <a:p>
              <a:pPr algn="ctr"/>
              <a:r>
                <a:rPr lang="zh-CN" altLang="en-US" sz="2000" dirty="0">
                  <a:solidFill>
                    <a:srgbClr val="0066FF"/>
                  </a:solidFill>
                  <a:latin typeface="微软雅黑" panose="020B0503020204020204" pitchFamily="34" charset="-122"/>
                  <a:ea typeface="微软雅黑" panose="020B0503020204020204" pitchFamily="34" charset="-122"/>
                </a:rPr>
                <a:t>计算机、机械、电器、自动化、精仪 </a:t>
              </a:r>
              <a:r>
                <a:rPr lang="en-US" altLang="zh-CN" sz="2000" dirty="0">
                  <a:solidFill>
                    <a:srgbClr val="0066FF"/>
                  </a:solidFill>
                  <a:latin typeface="微软雅黑" panose="020B0503020204020204" pitchFamily="34" charset="-122"/>
                  <a:ea typeface="微软雅黑" panose="020B0503020204020204" pitchFamily="34" charset="-122"/>
                </a:rPr>
                <a:t>. . .</a:t>
              </a:r>
              <a:endParaRPr lang="zh-CN" altLang="en-US" sz="2000" dirty="0">
                <a:solidFill>
                  <a:srgbClr val="0066FF"/>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60757C03-F6E2-446A-ABB5-A3368CA2736B}"/>
                </a:ext>
              </a:extLst>
            </p:cNvPr>
            <p:cNvCxnSpPr>
              <a:cxnSpLocks/>
            </p:cNvCxnSpPr>
            <p:nvPr/>
          </p:nvCxnSpPr>
          <p:spPr>
            <a:xfrm>
              <a:off x="3424524" y="2691453"/>
              <a:ext cx="3730842" cy="0"/>
            </a:xfrm>
            <a:prstGeom prst="line">
              <a:avLst/>
            </a:prstGeom>
            <a:ln w="57150">
              <a:solidFill>
                <a:srgbClr val="00B050"/>
              </a:solidFill>
              <a:prstDash val="dash"/>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FAC62149-82DF-4B8A-8428-411FF3267606}"/>
                </a:ext>
              </a:extLst>
            </p:cNvPr>
            <p:cNvSpPr txBox="1"/>
            <p:nvPr/>
          </p:nvSpPr>
          <p:spPr>
            <a:xfrm>
              <a:off x="6573851" y="1568930"/>
              <a:ext cx="581516" cy="707886"/>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软件</a:t>
              </a:r>
            </a:p>
          </p:txBody>
        </p:sp>
        <p:sp>
          <p:nvSpPr>
            <p:cNvPr id="39" name="文本框 38">
              <a:extLst>
                <a:ext uri="{FF2B5EF4-FFF2-40B4-BE49-F238E27FC236}">
                  <a16:creationId xmlns:a16="http://schemas.microsoft.com/office/drawing/2014/main" id="{A408D47F-8199-4583-A67B-CFEC77B5DCC5}"/>
                </a:ext>
              </a:extLst>
            </p:cNvPr>
            <p:cNvSpPr txBox="1"/>
            <p:nvPr/>
          </p:nvSpPr>
          <p:spPr>
            <a:xfrm>
              <a:off x="6588719" y="4185945"/>
              <a:ext cx="581516" cy="707886"/>
            </a:xfrm>
            <a:prstGeom prst="rect">
              <a:avLst/>
            </a:prstGeom>
            <a:solidFill>
              <a:srgbClr val="FFFF00"/>
            </a:solid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硬件</a:t>
              </a:r>
            </a:p>
          </p:txBody>
        </p:sp>
      </p:grpSp>
      <p:grpSp>
        <p:nvGrpSpPr>
          <p:cNvPr id="5" name="组合 4">
            <a:extLst>
              <a:ext uri="{FF2B5EF4-FFF2-40B4-BE49-F238E27FC236}">
                <a16:creationId xmlns:a16="http://schemas.microsoft.com/office/drawing/2014/main" id="{DB1F1340-F2E0-48DE-A217-88D28768086F}"/>
              </a:ext>
            </a:extLst>
          </p:cNvPr>
          <p:cNvGrpSpPr/>
          <p:nvPr/>
        </p:nvGrpSpPr>
        <p:grpSpPr>
          <a:xfrm>
            <a:off x="4025736" y="2475688"/>
            <a:ext cx="5740474" cy="1200329"/>
            <a:chOff x="4025736" y="2475688"/>
            <a:chExt cx="5740474" cy="1200329"/>
          </a:xfrm>
        </p:grpSpPr>
        <p:sp>
          <p:nvSpPr>
            <p:cNvPr id="3" name="矩形 2">
              <a:extLst>
                <a:ext uri="{FF2B5EF4-FFF2-40B4-BE49-F238E27FC236}">
                  <a16:creationId xmlns:a16="http://schemas.microsoft.com/office/drawing/2014/main" id="{185641BB-B7E6-4BBD-816F-12724427EA07}"/>
                </a:ext>
              </a:extLst>
            </p:cNvPr>
            <p:cNvSpPr/>
            <p:nvPr/>
          </p:nvSpPr>
          <p:spPr>
            <a:xfrm>
              <a:off x="4025736" y="2682797"/>
              <a:ext cx="2731324" cy="814147"/>
            </a:xfrm>
            <a:prstGeom prst="rect">
              <a:avLst/>
            </a:prstGeom>
            <a:noFill/>
            <a:ln w="38100">
              <a:solidFill>
                <a:srgbClr val="FF99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a:extLst>
                <a:ext uri="{FF2B5EF4-FFF2-40B4-BE49-F238E27FC236}">
                  <a16:creationId xmlns:a16="http://schemas.microsoft.com/office/drawing/2014/main" id="{82C8135A-B413-4506-A573-750A9205DC58}"/>
                </a:ext>
              </a:extLst>
            </p:cNvPr>
            <p:cNvSpPr txBox="1"/>
            <p:nvPr/>
          </p:nvSpPr>
          <p:spPr>
            <a:xfrm>
              <a:off x="7080300" y="2475688"/>
              <a:ext cx="2685910" cy="1200329"/>
            </a:xfrm>
            <a:prstGeom prst="rect">
              <a:avLst/>
            </a:prstGeom>
            <a:noFill/>
          </p:spPr>
          <p:txBody>
            <a:bodyPr wrap="square" rtlCol="0">
              <a:spAutoFit/>
            </a:bodyPr>
            <a:lstStyle/>
            <a:p>
              <a:pPr algn="ctr"/>
              <a:r>
                <a:rPr lang="zh-CN" altLang="en-US" sz="3600" dirty="0">
                  <a:solidFill>
                    <a:srgbClr val="0066FF"/>
                  </a:solidFill>
                  <a:latin typeface="微软雅黑" panose="020B0503020204020204" pitchFamily="34" charset="-122"/>
                  <a:ea typeface="微软雅黑" panose="020B0503020204020204" pitchFamily="34" charset="-122"/>
                </a:rPr>
                <a:t>本门课程所关注的层次</a:t>
              </a:r>
            </a:p>
          </p:txBody>
        </p:sp>
      </p:grpSp>
    </p:spTree>
    <p:extLst>
      <p:ext uri="{BB962C8B-B14F-4D97-AF65-F5344CB8AC3E}">
        <p14:creationId xmlns:p14="http://schemas.microsoft.com/office/powerpoint/2010/main" val="367446984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2559217" cy="718321"/>
            <a:chOff x="635243" y="278221"/>
            <a:chExt cx="2559217"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3" y="688764"/>
              <a:ext cx="25592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Course Objects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课程目标</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矩形 12">
            <a:extLst>
              <a:ext uri="{FF2B5EF4-FFF2-40B4-BE49-F238E27FC236}">
                <a16:creationId xmlns:a16="http://schemas.microsoft.com/office/drawing/2014/main" id="{773FF373-DA73-4DA9-8183-FBD702898740}"/>
              </a:ext>
            </a:extLst>
          </p:cNvPr>
          <p:cNvSpPr/>
          <p:nvPr/>
        </p:nvSpPr>
        <p:spPr>
          <a:xfrm>
            <a:off x="993492" y="1810272"/>
            <a:ext cx="10224635" cy="4459041"/>
          </a:xfrm>
          <a:prstGeom prst="rect">
            <a:avLst/>
          </a:prstGeom>
          <a:ln>
            <a:solidFill>
              <a:schemeClr val="accent1"/>
            </a:solidFill>
          </a:ln>
        </p:spPr>
        <p:txBody>
          <a:bodyPr wrap="square" lIns="72000" rIns="72000">
            <a:spAutoFit/>
          </a:bodyPr>
          <a:lstStyle/>
          <a:p>
            <a:pPr marL="457200" indent="-457200" algn="just">
              <a:lnSpc>
                <a:spcPct val="150000"/>
              </a:lnSpc>
              <a:buAutoNum type="arabicPeriod"/>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能够应用</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计算机量化分析方法</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对计算机系统设计中的复杂工程问题进行建模和评估，判断不同优化技术对计算机系统性能带来的影响；能够根据计算机系统组件建模的要求，结合性能分析理论，提出</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典型微处理器架构和存储体系的设计方案</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a:t>
            </a:r>
            <a:endParaRPr lang="en-US" altLang="zh-CN" sz="2400" dirty="0">
              <a:solidFill>
                <a:srgbClr val="333333"/>
              </a:solidFill>
              <a:latin typeface="微软雅黑" panose="020B0503020204020204" pitchFamily="34" charset="-122"/>
              <a:ea typeface="微软雅黑" panose="020B0503020204020204" pitchFamily="34" charset="-122"/>
              <a:cs typeface="+mn-ea"/>
              <a:sym typeface="+mn-lt"/>
            </a:endParaRPr>
          </a:p>
          <a:p>
            <a:pPr marL="457200" indent="-457200" algn="just">
              <a:lnSpc>
                <a:spcPct val="150000"/>
              </a:lnSpc>
              <a:buAutoNum type="arabicPeriod"/>
            </a:pP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能够使用</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硬件描述语言、仿真工具以及</a:t>
            </a:r>
            <a:r>
              <a:rPr lang="en-US" altLang="zh-CN" sz="2400" b="1" dirty="0">
                <a:solidFill>
                  <a:srgbClr val="FF0066"/>
                </a:solidFill>
                <a:latin typeface="微软雅黑" panose="020B0503020204020204" pitchFamily="34" charset="-122"/>
                <a:ea typeface="微软雅黑" panose="020B0503020204020204" pitchFamily="34" charset="-122"/>
                <a:cs typeface="+mn-ea"/>
                <a:sym typeface="+mn-lt"/>
              </a:rPr>
              <a:t>EDA</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工具</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实现计算机体系结构中重要部件；能够通过计算机体系结构相关参数的选择进行复杂工程问题的</a:t>
            </a:r>
            <a:r>
              <a:rPr lang="zh-CN" altLang="en-US" sz="2400" b="1" dirty="0">
                <a:solidFill>
                  <a:srgbClr val="FF0066"/>
                </a:solidFill>
                <a:latin typeface="微软雅黑" panose="020B0503020204020204" pitchFamily="34" charset="-122"/>
                <a:ea typeface="微软雅黑" panose="020B0503020204020204" pitchFamily="34" charset="-122"/>
                <a:cs typeface="+mn-ea"/>
                <a:sym typeface="+mn-lt"/>
              </a:rPr>
              <a:t>设计空间探测</a:t>
            </a:r>
            <a:r>
              <a:rPr lang="zh-CN" altLang="en-US" sz="2400" dirty="0">
                <a:solidFill>
                  <a:srgbClr val="333333"/>
                </a:solidFill>
                <a:latin typeface="微软雅黑" panose="020B0503020204020204" pitchFamily="34" charset="-122"/>
                <a:ea typeface="微软雅黑" panose="020B0503020204020204" pitchFamily="34" charset="-122"/>
                <a:cs typeface="+mn-ea"/>
                <a:sym typeface="+mn-lt"/>
              </a:rPr>
              <a:t>；能够应用性能评估的科学方法对设计和实现结果进行综合分析，找出影响所设计的计算机系统或部件性能的主要因素。</a:t>
            </a:r>
          </a:p>
        </p:txBody>
      </p:sp>
      <p:sp>
        <p:nvSpPr>
          <p:cNvPr id="14" name="矩形 13">
            <a:extLst>
              <a:ext uri="{FF2B5EF4-FFF2-40B4-BE49-F238E27FC236}">
                <a16:creationId xmlns:a16="http://schemas.microsoft.com/office/drawing/2014/main" id="{12FA5DE1-6466-49F9-BA5B-7FB9461C22E1}"/>
              </a:ext>
            </a:extLst>
          </p:cNvPr>
          <p:cNvSpPr/>
          <p:nvPr/>
        </p:nvSpPr>
        <p:spPr>
          <a:xfrm>
            <a:off x="993492" y="1287677"/>
            <a:ext cx="10224636" cy="523220"/>
          </a:xfrm>
          <a:prstGeom prst="rect">
            <a:avLst/>
          </a:prstGeom>
          <a:solidFill>
            <a:srgbClr val="056BB4"/>
          </a:solidFill>
        </p:spPr>
        <p:txBody>
          <a:bodyPr wrap="square">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mn-ea"/>
                <a:sym typeface="+mn-lt"/>
              </a:rPr>
              <a:t>课程基本信息</a:t>
            </a:r>
            <a:endParaRPr lang="zh-CN" altLang="en-US" sz="2800" b="1" i="0" dirty="0">
              <a:solidFill>
                <a:schemeClr val="bg1"/>
              </a:solidFill>
              <a:effectLst/>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149189674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635245" y="278225"/>
            <a:ext cx="2559217" cy="718321"/>
            <a:chOff x="635243" y="278221"/>
            <a:chExt cx="2559217" cy="718320"/>
          </a:xfrm>
        </p:grpSpPr>
        <p:sp>
          <p:nvSpPr>
            <p:cNvPr id="21" name="矩形 20">
              <a:extLst>
                <a:ext uri="{FF2B5EF4-FFF2-40B4-BE49-F238E27FC236}">
                  <a16:creationId xmlns:a16="http://schemas.microsoft.com/office/drawing/2014/main" id="{8297BC28-DD3C-44C3-A8BA-1F5DFEE9D689}"/>
                </a:ext>
              </a:extLst>
            </p:cNvPr>
            <p:cNvSpPr/>
            <p:nvPr/>
          </p:nvSpPr>
          <p:spPr>
            <a:xfrm>
              <a:off x="635243" y="688764"/>
              <a:ext cx="25592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Course Objects</a:t>
              </a: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课程目标</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a:extLst>
              <a:ext uri="{FF2B5EF4-FFF2-40B4-BE49-F238E27FC236}">
                <a16:creationId xmlns:a16="http://schemas.microsoft.com/office/drawing/2014/main" id="{D166A5CC-8D2D-4D7E-8BBA-FC49F3DC2AAC}"/>
              </a:ext>
            </a:extLst>
          </p:cNvPr>
          <p:cNvGraphicFramePr>
            <a:graphicFrameLocks noGrp="1"/>
          </p:cNvGraphicFramePr>
          <p:nvPr>
            <p:extLst>
              <p:ext uri="{D42A27DB-BD31-4B8C-83A1-F6EECF244321}">
                <p14:modId xmlns:p14="http://schemas.microsoft.com/office/powerpoint/2010/main" val="2857615141"/>
              </p:ext>
            </p:extLst>
          </p:nvPr>
        </p:nvGraphicFramePr>
        <p:xfrm>
          <a:off x="1055369" y="1271367"/>
          <a:ext cx="10071809" cy="4393163"/>
        </p:xfrm>
        <a:graphic>
          <a:graphicData uri="http://schemas.openxmlformats.org/drawingml/2006/table">
            <a:tbl>
              <a:tblPr firstRow="1" firstCol="1" bandRow="1">
                <a:tableStyleId>{5C22544A-7EE6-4342-B048-85BDC9FD1C3A}</a:tableStyleId>
              </a:tblPr>
              <a:tblGrid>
                <a:gridCol w="2697234">
                  <a:extLst>
                    <a:ext uri="{9D8B030D-6E8A-4147-A177-3AD203B41FA5}">
                      <a16:colId xmlns:a16="http://schemas.microsoft.com/office/drawing/2014/main" val="1359434429"/>
                    </a:ext>
                  </a:extLst>
                </a:gridCol>
                <a:gridCol w="4453246">
                  <a:extLst>
                    <a:ext uri="{9D8B030D-6E8A-4147-A177-3AD203B41FA5}">
                      <a16:colId xmlns:a16="http://schemas.microsoft.com/office/drawing/2014/main" val="1914482964"/>
                    </a:ext>
                  </a:extLst>
                </a:gridCol>
                <a:gridCol w="1472541">
                  <a:extLst>
                    <a:ext uri="{9D8B030D-6E8A-4147-A177-3AD203B41FA5}">
                      <a16:colId xmlns:a16="http://schemas.microsoft.com/office/drawing/2014/main" val="2069975599"/>
                    </a:ext>
                  </a:extLst>
                </a:gridCol>
                <a:gridCol w="1448788">
                  <a:extLst>
                    <a:ext uri="{9D8B030D-6E8A-4147-A177-3AD203B41FA5}">
                      <a16:colId xmlns:a16="http://schemas.microsoft.com/office/drawing/2014/main" val="1165841771"/>
                    </a:ext>
                  </a:extLst>
                </a:gridCol>
              </a:tblGrid>
              <a:tr h="836045">
                <a:tc>
                  <a:txBody>
                    <a:bodyPr/>
                    <a:lstStyle/>
                    <a:p>
                      <a:pPr algn="ctr">
                        <a:lnSpc>
                          <a:spcPct val="150000"/>
                        </a:lnSpc>
                      </a:pPr>
                      <a:r>
                        <a:rPr lang="zh-CN" sz="2400" kern="100" dirty="0">
                          <a:effectLst/>
                          <a:latin typeface="微软雅黑" panose="020B0503020204020204" pitchFamily="34" charset="-122"/>
                          <a:ea typeface="微软雅黑" panose="020B0503020204020204" pitchFamily="34" charset="-122"/>
                        </a:rPr>
                        <a:t>毕业要求</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zh-CN" sz="2400" kern="100" dirty="0">
                          <a:effectLst/>
                          <a:latin typeface="微软雅黑" panose="020B0503020204020204" pitchFamily="34" charset="-122"/>
                          <a:ea typeface="微软雅黑" panose="020B0503020204020204" pitchFamily="34" charset="-122"/>
                        </a:rPr>
                        <a:t>毕业要求指标点</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zh-CN" sz="2400" kern="100" dirty="0">
                          <a:effectLst/>
                          <a:latin typeface="微软雅黑" panose="020B0503020204020204" pitchFamily="34" charset="-122"/>
                          <a:ea typeface="微软雅黑" panose="020B0503020204020204" pitchFamily="34" charset="-122"/>
                        </a:rPr>
                        <a:t>支撑强度</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zh-CN" sz="2400" kern="100" dirty="0">
                          <a:effectLst/>
                          <a:latin typeface="微软雅黑" panose="020B0503020204020204" pitchFamily="34" charset="-122"/>
                          <a:ea typeface="微软雅黑" panose="020B0503020204020204" pitchFamily="34" charset="-122"/>
                        </a:rPr>
                        <a:t>课程目标</a:t>
                      </a:r>
                      <a:endParaRPr 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828832754"/>
                  </a:ext>
                </a:extLst>
              </a:tr>
              <a:tr h="1778559">
                <a:tc>
                  <a:txBody>
                    <a:bodyPr/>
                    <a:lstStyle/>
                    <a:p>
                      <a:pPr algn="ctr">
                        <a:lnSpc>
                          <a:spcPct val="150000"/>
                        </a:lnSpc>
                      </a:pPr>
                      <a:r>
                        <a:rPr lang="en-US" sz="2000" kern="100" dirty="0">
                          <a:effectLst/>
                        </a:rPr>
                        <a:t>3.</a:t>
                      </a:r>
                      <a:r>
                        <a:rPr lang="zh-CN" sz="2000" kern="100" dirty="0">
                          <a:effectLst/>
                        </a:rPr>
                        <a:t>设计</a:t>
                      </a:r>
                      <a:r>
                        <a:rPr lang="en-US" sz="2000" kern="100" dirty="0">
                          <a:effectLst/>
                        </a:rPr>
                        <a:t>/</a:t>
                      </a:r>
                      <a:r>
                        <a:rPr lang="zh-CN" sz="2000" kern="100" dirty="0">
                          <a:effectLst/>
                        </a:rPr>
                        <a:t>开发解决方案</a:t>
                      </a:r>
                      <a:endParaRPr lang="zh-CN" sz="20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2000" kern="100" dirty="0">
                          <a:effectLst/>
                          <a:latin typeface="微软雅黑" panose="020B0503020204020204" pitchFamily="34" charset="-122"/>
                          <a:ea typeface="微软雅黑" panose="020B0503020204020204" pitchFamily="34" charset="-122"/>
                        </a:rPr>
                        <a:t>3.1</a:t>
                      </a:r>
                      <a:r>
                        <a:rPr lang="zh-CN" sz="2000" kern="100" dirty="0">
                          <a:effectLst/>
                          <a:latin typeface="微软雅黑" panose="020B0503020204020204" pitchFamily="34" charset="-122"/>
                          <a:ea typeface="微软雅黑" panose="020B0503020204020204" pitchFamily="34" charset="-122"/>
                        </a:rPr>
                        <a:t>能够熟练应用计算机领域工程设计和产品开发的全周期全流程方法与技术，评价相关影响因素，设计针对复杂计算机工程问题的合理解决方案。</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000" kern="100" dirty="0">
                          <a:effectLst/>
                          <a:latin typeface="微软雅黑" panose="020B0503020204020204" pitchFamily="34" charset="-122"/>
                          <a:ea typeface="微软雅黑" panose="020B0503020204020204" pitchFamily="34" charset="-122"/>
                        </a:rPr>
                        <a:t>H</a:t>
                      </a:r>
                      <a:r>
                        <a:rPr lang="zh-CN" sz="2000" kern="100" dirty="0">
                          <a:effectLst/>
                          <a:latin typeface="微软雅黑" panose="020B0503020204020204" pitchFamily="34" charset="-122"/>
                          <a:ea typeface="微软雅黑" panose="020B0503020204020204" pitchFamily="34" charset="-122"/>
                        </a:rPr>
                        <a:t>（</a:t>
                      </a:r>
                      <a:r>
                        <a:rPr lang="en-US" sz="2000" kern="100" dirty="0">
                          <a:effectLst/>
                          <a:latin typeface="微软雅黑" panose="020B0503020204020204" pitchFamily="34" charset="-122"/>
                          <a:ea typeface="微软雅黑" panose="020B0503020204020204" pitchFamily="34" charset="-122"/>
                        </a:rPr>
                        <a:t>0.3</a:t>
                      </a:r>
                      <a:r>
                        <a:rPr lang="zh-CN" sz="2000" kern="100" dirty="0">
                          <a:effectLst/>
                          <a:latin typeface="微软雅黑" panose="020B0503020204020204" pitchFamily="34" charset="-122"/>
                          <a:ea typeface="微软雅黑" panose="020B0503020204020204" pitchFamily="34" charset="-122"/>
                        </a:rPr>
                        <a:t>）</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000" kern="100" dirty="0">
                          <a:effectLst/>
                          <a:latin typeface="微软雅黑" panose="020B0503020204020204" pitchFamily="34" charset="-122"/>
                          <a:ea typeface="微软雅黑" panose="020B0503020204020204" pitchFamily="34" charset="-122"/>
                        </a:rPr>
                        <a:t>1</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6757130"/>
                  </a:ext>
                </a:extLst>
              </a:tr>
              <a:tr h="1778559">
                <a:tc>
                  <a:txBody>
                    <a:bodyPr/>
                    <a:lstStyle/>
                    <a:p>
                      <a:pPr algn="ctr">
                        <a:lnSpc>
                          <a:spcPct val="150000"/>
                        </a:lnSpc>
                      </a:pPr>
                      <a:r>
                        <a:rPr lang="en-US" sz="2000" kern="100" dirty="0">
                          <a:effectLst/>
                        </a:rPr>
                        <a:t>5.</a:t>
                      </a:r>
                      <a:r>
                        <a:rPr lang="zh-CN" sz="2000" kern="100" dirty="0">
                          <a:effectLst/>
                        </a:rPr>
                        <a:t>使用现代工具</a:t>
                      </a:r>
                      <a:endParaRPr lang="zh-CN" sz="20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algn="just">
                        <a:lnSpc>
                          <a:spcPct val="150000"/>
                        </a:lnSpc>
                      </a:pPr>
                      <a:r>
                        <a:rPr lang="en-US" sz="2000" kern="100" dirty="0">
                          <a:effectLst/>
                          <a:latin typeface="微软雅黑" panose="020B0503020204020204" pitchFamily="34" charset="-122"/>
                          <a:ea typeface="微软雅黑" panose="020B0503020204020204" pitchFamily="34" charset="-122"/>
                        </a:rPr>
                        <a:t>5.1</a:t>
                      </a:r>
                      <a:r>
                        <a:rPr lang="zh-CN" sz="2000" kern="100" dirty="0">
                          <a:effectLst/>
                          <a:latin typeface="微软雅黑" panose="020B0503020204020204" pitchFamily="34" charset="-122"/>
                          <a:ea typeface="微软雅黑" panose="020B0503020204020204" pitchFamily="34" charset="-122"/>
                        </a:rPr>
                        <a:t>能够开发或选用恰当的现代工具对复杂计算机</a:t>
                      </a: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人工智能</a:t>
                      </a:r>
                      <a:r>
                        <a:rPr lang="en-US" sz="2000" kern="100" dirty="0">
                          <a:effectLst/>
                          <a:latin typeface="微软雅黑" panose="020B0503020204020204" pitchFamily="34" charset="-122"/>
                          <a:ea typeface="微软雅黑" panose="020B0503020204020204" pitchFamily="34" charset="-122"/>
                        </a:rPr>
                        <a:t>/</a:t>
                      </a:r>
                      <a:r>
                        <a:rPr lang="zh-CN" sz="2000" kern="100" dirty="0">
                          <a:effectLst/>
                          <a:latin typeface="微软雅黑" panose="020B0503020204020204" pitchFamily="34" charset="-122"/>
                          <a:ea typeface="微软雅黑" panose="020B0503020204020204" pitchFamily="34" charset="-122"/>
                        </a:rPr>
                        <a:t>网安相关工程问题进行预测和模拟，并分析其局限性。</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000" kern="100">
                          <a:effectLst/>
                          <a:latin typeface="微软雅黑" panose="020B0503020204020204" pitchFamily="34" charset="-122"/>
                          <a:ea typeface="微软雅黑" panose="020B0503020204020204" pitchFamily="34" charset="-122"/>
                        </a:rPr>
                        <a:t>M</a:t>
                      </a:r>
                      <a:r>
                        <a:rPr lang="zh-CN" sz="2000" kern="100">
                          <a:effectLst/>
                          <a:latin typeface="微软雅黑" panose="020B0503020204020204" pitchFamily="34" charset="-122"/>
                          <a:ea typeface="微软雅黑" panose="020B0503020204020204" pitchFamily="34" charset="-122"/>
                        </a:rPr>
                        <a:t>（</a:t>
                      </a:r>
                      <a:r>
                        <a:rPr lang="en-US" sz="2000" kern="100">
                          <a:effectLst/>
                          <a:latin typeface="微软雅黑" panose="020B0503020204020204" pitchFamily="34" charset="-122"/>
                          <a:ea typeface="微软雅黑" panose="020B0503020204020204" pitchFamily="34" charset="-122"/>
                        </a:rPr>
                        <a:t>0.1</a:t>
                      </a:r>
                      <a:r>
                        <a:rPr lang="zh-CN" sz="2000" kern="100">
                          <a:effectLst/>
                          <a:latin typeface="微软雅黑" panose="020B0503020204020204" pitchFamily="34" charset="-122"/>
                          <a:ea typeface="微软雅黑" panose="020B0503020204020204" pitchFamily="34" charset="-122"/>
                        </a:rPr>
                        <a:t>）</a:t>
                      </a:r>
                      <a:endParaRPr lang="zh-CN" sz="2000" kern="10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ctr">
                        <a:lnSpc>
                          <a:spcPct val="150000"/>
                        </a:lnSpc>
                      </a:pPr>
                      <a:r>
                        <a:rPr lang="en-US" sz="2000" kern="100" dirty="0">
                          <a:effectLst/>
                          <a:latin typeface="微软雅黑" panose="020B0503020204020204" pitchFamily="34" charset="-122"/>
                          <a:ea typeface="微软雅黑" panose="020B0503020204020204" pitchFamily="34" charset="-122"/>
                        </a:rPr>
                        <a:t>2</a:t>
                      </a:r>
                      <a:endParaRPr 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01070185"/>
                  </a:ext>
                </a:extLst>
              </a:tr>
            </a:tbl>
          </a:graphicData>
        </a:graphic>
      </p:graphicFrame>
    </p:spTree>
    <p:extLst>
      <p:ext uri="{BB962C8B-B14F-4D97-AF65-F5344CB8AC3E}">
        <p14:creationId xmlns:p14="http://schemas.microsoft.com/office/powerpoint/2010/main" val="400081923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a:extLst>
              <a:ext uri="{FF2B5EF4-FFF2-40B4-BE49-F238E27FC236}">
                <a16:creationId xmlns:a16="http://schemas.microsoft.com/office/drawing/2014/main" id="{899A9F6E-9457-4F84-A192-4FD305E1E399}"/>
              </a:ext>
            </a:extLst>
          </p:cNvPr>
          <p:cNvGrpSpPr/>
          <p:nvPr/>
        </p:nvGrpSpPr>
        <p:grpSpPr>
          <a:xfrm>
            <a:off x="575870" y="278225"/>
            <a:ext cx="4055507" cy="742071"/>
            <a:chOff x="575868" y="278221"/>
            <a:chExt cx="4055507" cy="742070"/>
          </a:xfrm>
        </p:grpSpPr>
        <p:sp>
          <p:nvSpPr>
            <p:cNvPr id="21" name="矩形 20">
              <a:extLst>
                <a:ext uri="{FF2B5EF4-FFF2-40B4-BE49-F238E27FC236}">
                  <a16:creationId xmlns:a16="http://schemas.microsoft.com/office/drawing/2014/main" id="{8297BC28-DD3C-44C3-A8BA-1F5DFEE9D689}"/>
                </a:ext>
              </a:extLst>
            </p:cNvPr>
            <p:cNvSpPr/>
            <p:nvPr/>
          </p:nvSpPr>
          <p:spPr>
            <a:xfrm>
              <a:off x="575868" y="712514"/>
              <a:ext cx="405550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Textbooks</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Theoretical Part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a:extLst>
                <a:ext uri="{FF2B5EF4-FFF2-40B4-BE49-F238E27FC236}">
                  <a16:creationId xmlns:a16="http://schemas.microsoft.com/office/drawing/2014/main" id="{893B1525-3B1F-48D5-8382-8E78492CDB66}"/>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教材（理论部分）</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Rectangle 3">
            <a:extLst>
              <a:ext uri="{FF2B5EF4-FFF2-40B4-BE49-F238E27FC236}">
                <a16:creationId xmlns:a16="http://schemas.microsoft.com/office/drawing/2014/main" id="{49EBDF6A-58BA-48E9-8A73-CE80F00634B2}"/>
              </a:ext>
            </a:extLst>
          </p:cNvPr>
          <p:cNvSpPr txBox="1">
            <a:spLocks noChangeArrowheads="1"/>
          </p:cNvSpPr>
          <p:nvPr/>
        </p:nvSpPr>
        <p:spPr>
          <a:xfrm>
            <a:off x="457006" y="1271775"/>
            <a:ext cx="8178800" cy="41719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FF0066"/>
                </a:solidFill>
                <a:latin typeface="微软雅黑" panose="020B0503020204020204" pitchFamily="34" charset="-122"/>
                <a:ea typeface="微软雅黑" panose="020B0503020204020204" pitchFamily="34" charset="-122"/>
              </a:rPr>
              <a:t>计算机组成与设计</a:t>
            </a:r>
            <a:r>
              <a:rPr lang="en-US" altLang="zh-CN" dirty="0">
                <a:solidFill>
                  <a:srgbClr val="FF0066"/>
                </a:solidFill>
                <a:latin typeface="微软雅黑" panose="020B0503020204020204" pitchFamily="34" charset="-122"/>
                <a:ea typeface="微软雅黑" panose="020B0503020204020204" pitchFamily="34" charset="-122"/>
              </a:rPr>
              <a:t>——</a:t>
            </a:r>
            <a:r>
              <a:rPr lang="zh-CN" altLang="en-US" dirty="0">
                <a:solidFill>
                  <a:srgbClr val="FF0066"/>
                </a:solidFill>
                <a:latin typeface="微软雅黑" panose="020B0503020204020204" pitchFamily="34" charset="-122"/>
                <a:ea typeface="微软雅黑" panose="020B0503020204020204" pitchFamily="34" charset="-122"/>
              </a:rPr>
              <a:t>硬件</a:t>
            </a:r>
            <a:r>
              <a:rPr lang="en-US" altLang="zh-CN" dirty="0">
                <a:solidFill>
                  <a:srgbClr val="FF0066"/>
                </a:solidFill>
                <a:latin typeface="微软雅黑" panose="020B0503020204020204" pitchFamily="34" charset="-122"/>
                <a:ea typeface="微软雅黑" panose="020B0503020204020204" pitchFamily="34" charset="-122"/>
              </a:rPr>
              <a:t>/</a:t>
            </a:r>
            <a:r>
              <a:rPr lang="zh-CN" altLang="en-US" dirty="0">
                <a:solidFill>
                  <a:srgbClr val="FF0066"/>
                </a:solidFill>
                <a:latin typeface="微软雅黑" panose="020B0503020204020204" pitchFamily="34" charset="-122"/>
                <a:ea typeface="微软雅黑" panose="020B0503020204020204" pitchFamily="34" charset="-122"/>
              </a:rPr>
              <a:t>软件接口（第</a:t>
            </a:r>
            <a:r>
              <a:rPr lang="en-US" altLang="zh-CN" dirty="0">
                <a:solidFill>
                  <a:srgbClr val="FF0066"/>
                </a:solidFill>
                <a:latin typeface="微软雅黑" panose="020B0503020204020204" pitchFamily="34" charset="-122"/>
                <a:ea typeface="微软雅黑" panose="020B0503020204020204" pitchFamily="34" charset="-122"/>
              </a:rPr>
              <a:t>5</a:t>
            </a:r>
            <a:r>
              <a:rPr lang="zh-CN" altLang="en-US" dirty="0">
                <a:solidFill>
                  <a:srgbClr val="FF0066"/>
                </a:solidFill>
                <a:latin typeface="微软雅黑" panose="020B0503020204020204" pitchFamily="34" charset="-122"/>
                <a:ea typeface="微软雅黑" panose="020B0503020204020204" pitchFamily="34" charset="-122"/>
              </a:rPr>
              <a:t>版）</a:t>
            </a:r>
          </a:p>
          <a:p>
            <a:pPr lvl="1">
              <a:lnSpc>
                <a:spcPct val="150000"/>
              </a:lnSpc>
            </a:pPr>
            <a:r>
              <a:rPr lang="en-US" altLang="zh-CN" dirty="0">
                <a:latin typeface="微软雅黑" panose="020B0503020204020204" pitchFamily="34" charset="-122"/>
                <a:ea typeface="微软雅黑" panose="020B0503020204020204" pitchFamily="34" charset="-122"/>
              </a:rPr>
              <a:t>D. Patterson and J. Hennessy </a:t>
            </a:r>
            <a:r>
              <a:rPr lang="zh-CN" altLang="zh-CN" dirty="0">
                <a:latin typeface="微软雅黑" panose="020B0503020204020204" pitchFamily="34" charset="-122"/>
                <a:ea typeface="微软雅黑" panose="020B0503020204020204" pitchFamily="34" charset="-122"/>
              </a:rPr>
              <a:t>著</a:t>
            </a:r>
          </a:p>
          <a:p>
            <a:pPr lvl="1">
              <a:lnSpc>
                <a:spcPct val="150000"/>
              </a:lnSpc>
            </a:pPr>
            <a:r>
              <a:rPr lang="zh-CN" altLang="en-US" dirty="0">
                <a:latin typeface="微软雅黑" panose="020B0503020204020204" pitchFamily="34" charset="-122"/>
                <a:ea typeface="微软雅黑" panose="020B0503020204020204" pitchFamily="34" charset="-122"/>
              </a:rPr>
              <a:t>机械工业</a:t>
            </a:r>
            <a:r>
              <a:rPr lang="zh-CN" altLang="zh-CN" dirty="0">
                <a:latin typeface="微软雅黑" panose="020B0503020204020204" pitchFamily="34" charset="-122"/>
                <a:ea typeface="微软雅黑" panose="020B0503020204020204" pitchFamily="34" charset="-122"/>
              </a:rPr>
              <a:t>出版社</a:t>
            </a:r>
          </a:p>
          <a:p>
            <a:pPr lvl="1">
              <a:lnSpc>
                <a:spcPct val="150000"/>
              </a:lnSpc>
            </a:pPr>
            <a:r>
              <a:rPr lang="en-US" altLang="zh-CN" dirty="0">
                <a:latin typeface="微软雅黑" panose="020B0503020204020204" pitchFamily="34" charset="-122"/>
                <a:ea typeface="微软雅黑" panose="020B0503020204020204" pitchFamily="34" charset="-122"/>
              </a:rPr>
              <a:t>ISBN 9787111504825</a:t>
            </a:r>
          </a:p>
          <a:p>
            <a:pPr lvl="1">
              <a:lnSpc>
                <a:spcPct val="150000"/>
              </a:lnSpc>
            </a:pPr>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年</a:t>
            </a:r>
          </a:p>
        </p:txBody>
      </p:sp>
      <p:pic>
        <p:nvPicPr>
          <p:cNvPr id="4" name="图片 3">
            <a:extLst>
              <a:ext uri="{FF2B5EF4-FFF2-40B4-BE49-F238E27FC236}">
                <a16:creationId xmlns:a16="http://schemas.microsoft.com/office/drawing/2014/main" id="{54202A3E-9340-410A-BB65-E23BE3BDCD55}"/>
              </a:ext>
            </a:extLst>
          </p:cNvPr>
          <p:cNvPicPr>
            <a:picLocks noChangeAspect="1"/>
          </p:cNvPicPr>
          <p:nvPr/>
        </p:nvPicPr>
        <p:blipFill>
          <a:blip r:embed="rId3"/>
          <a:stretch>
            <a:fillRect/>
          </a:stretch>
        </p:blipFill>
        <p:spPr>
          <a:xfrm>
            <a:off x="8635807" y="1696662"/>
            <a:ext cx="3244412" cy="4529720"/>
          </a:xfrm>
          <a:prstGeom prst="rect">
            <a:avLst/>
          </a:prstGeom>
        </p:spPr>
      </p:pic>
      <p:pic>
        <p:nvPicPr>
          <p:cNvPr id="2050" name="Picture 2">
            <a:extLst>
              <a:ext uri="{FF2B5EF4-FFF2-40B4-BE49-F238E27FC236}">
                <a16:creationId xmlns:a16="http://schemas.microsoft.com/office/drawing/2014/main" id="{1662F82A-8F00-4188-8238-8384D4AC8E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804" y="3630617"/>
            <a:ext cx="3796178" cy="25957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24775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Rectangle 3">
            <a:extLst>
              <a:ext uri="{FF2B5EF4-FFF2-40B4-BE49-F238E27FC236}">
                <a16:creationId xmlns:a16="http://schemas.microsoft.com/office/drawing/2014/main" id="{49EBDF6A-58BA-48E9-8A73-CE80F00634B2}"/>
              </a:ext>
            </a:extLst>
          </p:cNvPr>
          <p:cNvSpPr txBox="1">
            <a:spLocks noChangeArrowheads="1"/>
          </p:cNvSpPr>
          <p:nvPr/>
        </p:nvSpPr>
        <p:spPr>
          <a:xfrm>
            <a:off x="457006" y="1271775"/>
            <a:ext cx="7190703" cy="41719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dirty="0">
                <a:solidFill>
                  <a:srgbClr val="FF0066"/>
                </a:solidFill>
                <a:latin typeface="微软雅黑" panose="020B0503020204020204" pitchFamily="34" charset="-122"/>
                <a:ea typeface="微软雅黑" panose="020B0503020204020204" pitchFamily="34" charset="-122"/>
              </a:rPr>
              <a:t>计算机系统设计（上册）</a:t>
            </a:r>
            <a:r>
              <a:rPr lang="en-US" altLang="zh-CN" dirty="0">
                <a:solidFill>
                  <a:srgbClr val="FF0066"/>
                </a:solidFill>
                <a:latin typeface="微软雅黑" panose="020B0503020204020204" pitchFamily="34" charset="-122"/>
                <a:ea typeface="微软雅黑" panose="020B0503020204020204" pitchFamily="34" charset="-122"/>
              </a:rPr>
              <a:t>--</a:t>
            </a:r>
            <a:r>
              <a:rPr lang="zh-CN" altLang="en-US" dirty="0">
                <a:solidFill>
                  <a:srgbClr val="FF0066"/>
                </a:solidFill>
                <a:latin typeface="微软雅黑" panose="020B0503020204020204" pitchFamily="34" charset="-122"/>
                <a:ea typeface="微软雅黑" panose="020B0503020204020204" pitchFamily="34" charset="-122"/>
              </a:rPr>
              <a:t>基于</a:t>
            </a:r>
            <a:r>
              <a:rPr lang="en-US" altLang="zh-CN" dirty="0">
                <a:solidFill>
                  <a:srgbClr val="FF0066"/>
                </a:solidFill>
                <a:latin typeface="微软雅黑" panose="020B0503020204020204" pitchFamily="34" charset="-122"/>
                <a:ea typeface="微软雅黑" panose="020B0503020204020204" pitchFamily="34" charset="-122"/>
              </a:rPr>
              <a:t>FPGA</a:t>
            </a:r>
            <a:r>
              <a:rPr lang="zh-CN" altLang="en-US" dirty="0">
                <a:solidFill>
                  <a:srgbClr val="FF0066"/>
                </a:solidFill>
                <a:latin typeface="微软雅黑" panose="020B0503020204020204" pitchFamily="34" charset="-122"/>
                <a:ea typeface="微软雅黑" panose="020B0503020204020204" pitchFamily="34" charset="-122"/>
              </a:rPr>
              <a:t>的</a:t>
            </a:r>
            <a:r>
              <a:rPr lang="en-US" altLang="zh-CN" dirty="0">
                <a:solidFill>
                  <a:srgbClr val="FF0066"/>
                </a:solidFill>
                <a:latin typeface="微软雅黑" panose="020B0503020204020204" pitchFamily="34" charset="-122"/>
                <a:ea typeface="微软雅黑" panose="020B0503020204020204" pitchFamily="34" charset="-122"/>
              </a:rPr>
              <a:t>RISC</a:t>
            </a:r>
            <a:r>
              <a:rPr lang="zh-CN" altLang="en-US" dirty="0">
                <a:solidFill>
                  <a:srgbClr val="FF0066"/>
                </a:solidFill>
                <a:latin typeface="微软雅黑" panose="020B0503020204020204" pitchFamily="34" charset="-122"/>
                <a:ea typeface="微软雅黑" panose="020B0503020204020204" pitchFamily="34" charset="-122"/>
              </a:rPr>
              <a:t>处理器设计与实现</a:t>
            </a:r>
          </a:p>
          <a:p>
            <a:pPr lvl="1">
              <a:lnSpc>
                <a:spcPct val="150000"/>
              </a:lnSpc>
            </a:pPr>
            <a:r>
              <a:rPr lang="zh-CN" altLang="en-US" dirty="0">
                <a:latin typeface="微软雅黑" panose="020B0503020204020204" pitchFamily="34" charset="-122"/>
                <a:ea typeface="微软雅黑" panose="020B0503020204020204" pitchFamily="34" charset="-122"/>
              </a:rPr>
              <a:t>魏继增，郭炜 </a:t>
            </a:r>
            <a:r>
              <a:rPr lang="zh-CN" altLang="zh-CN" dirty="0">
                <a:latin typeface="微软雅黑" panose="020B0503020204020204" pitchFamily="34" charset="-122"/>
                <a:ea typeface="微软雅黑" panose="020B0503020204020204" pitchFamily="34" charset="-122"/>
              </a:rPr>
              <a:t>著</a:t>
            </a:r>
          </a:p>
          <a:p>
            <a:pPr lvl="1">
              <a:lnSpc>
                <a:spcPct val="150000"/>
              </a:lnSpc>
            </a:pPr>
            <a:r>
              <a:rPr lang="zh-CN" altLang="en-US" dirty="0">
                <a:latin typeface="微软雅黑" panose="020B0503020204020204" pitchFamily="34" charset="-122"/>
                <a:ea typeface="微软雅黑" panose="020B0503020204020204" pitchFamily="34" charset="-122"/>
              </a:rPr>
              <a:t>电子工业</a:t>
            </a:r>
            <a:r>
              <a:rPr lang="zh-CN" altLang="zh-CN" dirty="0">
                <a:latin typeface="微软雅黑" panose="020B0503020204020204" pitchFamily="34" charset="-122"/>
                <a:ea typeface="微软雅黑" panose="020B0503020204020204" pitchFamily="34" charset="-122"/>
              </a:rPr>
              <a:t>出版社</a:t>
            </a:r>
          </a:p>
          <a:p>
            <a:pPr lvl="1">
              <a:lnSpc>
                <a:spcPct val="150000"/>
              </a:lnSpc>
            </a:pPr>
            <a:r>
              <a:rPr lang="en-US" altLang="zh-CN" dirty="0">
                <a:latin typeface="微软雅黑" panose="020B0503020204020204" pitchFamily="34" charset="-122"/>
                <a:ea typeface="微软雅黑" panose="020B0503020204020204" pitchFamily="34" charset="-122"/>
              </a:rPr>
              <a:t>ISBN 9787121351198</a:t>
            </a:r>
          </a:p>
          <a:p>
            <a:pPr lvl="1">
              <a:lnSpc>
                <a:spcPct val="150000"/>
              </a:lnSpc>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p>
        </p:txBody>
      </p:sp>
      <p:pic>
        <p:nvPicPr>
          <p:cNvPr id="3074" name="Picture 2">
            <a:extLst>
              <a:ext uri="{FF2B5EF4-FFF2-40B4-BE49-F238E27FC236}">
                <a16:creationId xmlns:a16="http://schemas.microsoft.com/office/drawing/2014/main" id="{A3ABADFB-E937-4532-91C9-5BD8B0E4EF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61465" y="1254933"/>
            <a:ext cx="3633849" cy="5132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a:extLst>
              <a:ext uri="{FF2B5EF4-FFF2-40B4-BE49-F238E27FC236}">
                <a16:creationId xmlns:a16="http://schemas.microsoft.com/office/drawing/2014/main" id="{4136F1F5-5EAB-462C-BF8E-109AC69BFCC7}"/>
              </a:ext>
            </a:extLst>
          </p:cNvPr>
          <p:cNvGrpSpPr/>
          <p:nvPr/>
        </p:nvGrpSpPr>
        <p:grpSpPr>
          <a:xfrm>
            <a:off x="575870" y="278225"/>
            <a:ext cx="3833777" cy="742071"/>
            <a:chOff x="575868" y="278221"/>
            <a:chExt cx="3833777" cy="742070"/>
          </a:xfrm>
        </p:grpSpPr>
        <p:sp>
          <p:nvSpPr>
            <p:cNvPr id="9" name="矩形 8">
              <a:extLst>
                <a:ext uri="{FF2B5EF4-FFF2-40B4-BE49-F238E27FC236}">
                  <a16:creationId xmlns:a16="http://schemas.microsoft.com/office/drawing/2014/main" id="{2EF94B57-3C0E-4F60-A125-3BC4C6576F9C}"/>
                </a:ext>
              </a:extLst>
            </p:cNvPr>
            <p:cNvSpPr/>
            <p:nvPr/>
          </p:nvSpPr>
          <p:spPr>
            <a:xfrm>
              <a:off x="575868" y="712514"/>
              <a:ext cx="383377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Textbooks</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Practice Part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0" name="矩形 9">
              <a:extLst>
                <a:ext uri="{FF2B5EF4-FFF2-40B4-BE49-F238E27FC236}">
                  <a16:creationId xmlns:a16="http://schemas.microsoft.com/office/drawing/2014/main" id="{B8A464C0-422B-45F3-ADCB-A97D386F0ACE}"/>
                </a:ext>
              </a:extLst>
            </p:cNvPr>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教材（实践部分）</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extLst>
      <p:ext uri="{BB962C8B-B14F-4D97-AF65-F5344CB8AC3E}">
        <p14:creationId xmlns:p14="http://schemas.microsoft.com/office/powerpoint/2010/main" val="53546593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7" name="Rectangle 3">
            <a:extLst>
              <a:ext uri="{FF2B5EF4-FFF2-40B4-BE49-F238E27FC236}">
                <a16:creationId xmlns:a16="http://schemas.microsoft.com/office/drawing/2014/main" id="{49EBDF6A-58BA-48E9-8A73-CE80F00634B2}"/>
              </a:ext>
            </a:extLst>
          </p:cNvPr>
          <p:cNvSpPr txBox="1">
            <a:spLocks noChangeArrowheads="1"/>
          </p:cNvSpPr>
          <p:nvPr/>
        </p:nvSpPr>
        <p:spPr>
          <a:xfrm>
            <a:off x="457006" y="1271775"/>
            <a:ext cx="7190703" cy="4171950"/>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US" altLang="zh-CN" dirty="0">
                <a:solidFill>
                  <a:srgbClr val="FF0066"/>
                </a:solidFill>
                <a:latin typeface="微软雅黑" panose="020B0503020204020204" pitchFamily="34" charset="-122"/>
                <a:ea typeface="微软雅黑" panose="020B0503020204020204" pitchFamily="34" charset="-122"/>
              </a:rPr>
              <a:t>CPU</a:t>
            </a:r>
            <a:r>
              <a:rPr lang="zh-CN" altLang="en-US" dirty="0">
                <a:solidFill>
                  <a:srgbClr val="FF0066"/>
                </a:solidFill>
                <a:latin typeface="微软雅黑" panose="020B0503020204020204" pitchFamily="34" charset="-122"/>
                <a:ea typeface="微软雅黑" panose="020B0503020204020204" pitchFamily="34" charset="-122"/>
              </a:rPr>
              <a:t>设计实战</a:t>
            </a:r>
          </a:p>
          <a:p>
            <a:pPr lvl="1">
              <a:lnSpc>
                <a:spcPct val="150000"/>
              </a:lnSpc>
            </a:pPr>
            <a:r>
              <a:rPr lang="zh-CN" altLang="en-US" dirty="0">
                <a:latin typeface="微软雅黑" panose="020B0503020204020204" pitchFamily="34" charset="-122"/>
                <a:ea typeface="微软雅黑" panose="020B0503020204020204" pitchFamily="34" charset="-122"/>
              </a:rPr>
              <a:t>汪文祥，邢金璋 </a:t>
            </a:r>
            <a:r>
              <a:rPr lang="zh-CN" altLang="zh-CN" dirty="0">
                <a:latin typeface="微软雅黑" panose="020B0503020204020204" pitchFamily="34" charset="-122"/>
                <a:ea typeface="微软雅黑" panose="020B0503020204020204" pitchFamily="34" charset="-122"/>
              </a:rPr>
              <a:t>著</a:t>
            </a:r>
          </a:p>
          <a:p>
            <a:pPr lvl="1">
              <a:lnSpc>
                <a:spcPct val="150000"/>
              </a:lnSpc>
            </a:pPr>
            <a:r>
              <a:rPr lang="zh-CN" altLang="en-US" dirty="0">
                <a:latin typeface="微软雅黑" panose="020B0503020204020204" pitchFamily="34" charset="-122"/>
                <a:ea typeface="微软雅黑" panose="020B0503020204020204" pitchFamily="34" charset="-122"/>
              </a:rPr>
              <a:t>机械工业</a:t>
            </a:r>
            <a:r>
              <a:rPr lang="zh-CN" altLang="zh-CN" dirty="0">
                <a:latin typeface="微软雅黑" panose="020B0503020204020204" pitchFamily="34" charset="-122"/>
                <a:ea typeface="微软雅黑" panose="020B0503020204020204" pitchFamily="34" charset="-122"/>
              </a:rPr>
              <a:t>出版社</a:t>
            </a:r>
          </a:p>
          <a:p>
            <a:pPr lvl="1">
              <a:lnSpc>
                <a:spcPct val="150000"/>
              </a:lnSpc>
            </a:pPr>
            <a:r>
              <a:rPr lang="en-US" altLang="zh-CN" dirty="0">
                <a:latin typeface="微软雅黑" panose="020B0503020204020204" pitchFamily="34" charset="-122"/>
                <a:ea typeface="微软雅黑" panose="020B0503020204020204" pitchFamily="34" charset="-122"/>
              </a:rPr>
              <a:t>ISBN 978711674139</a:t>
            </a:r>
          </a:p>
          <a:p>
            <a:pPr lvl="1">
              <a:lnSpc>
                <a:spcPct val="150000"/>
              </a:lnSpc>
            </a:pP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a:t>
            </a:r>
          </a:p>
        </p:txBody>
      </p:sp>
      <p:grpSp>
        <p:nvGrpSpPr>
          <p:cNvPr id="11" name="组合 10">
            <a:extLst>
              <a:ext uri="{FF2B5EF4-FFF2-40B4-BE49-F238E27FC236}">
                <a16:creationId xmlns:a16="http://schemas.microsoft.com/office/drawing/2014/main" id="{E5ED6462-6598-4B36-9AEA-9235122F4140}"/>
              </a:ext>
            </a:extLst>
          </p:cNvPr>
          <p:cNvGrpSpPr/>
          <p:nvPr/>
        </p:nvGrpSpPr>
        <p:grpSpPr>
          <a:xfrm>
            <a:off x="575870" y="278225"/>
            <a:ext cx="4590651" cy="742071"/>
            <a:chOff x="575868" y="278221"/>
            <a:chExt cx="4590651" cy="742070"/>
          </a:xfrm>
        </p:grpSpPr>
        <p:sp>
          <p:nvSpPr>
            <p:cNvPr id="12" name="矩形 11">
              <a:extLst>
                <a:ext uri="{FF2B5EF4-FFF2-40B4-BE49-F238E27FC236}">
                  <a16:creationId xmlns:a16="http://schemas.microsoft.com/office/drawing/2014/main" id="{810279EA-FDBE-46B8-8186-5304A21472BD}"/>
                </a:ext>
              </a:extLst>
            </p:cNvPr>
            <p:cNvSpPr/>
            <p:nvPr/>
          </p:nvSpPr>
          <p:spPr>
            <a:xfrm>
              <a:off x="575868" y="712514"/>
              <a:ext cx="405550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Refere</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Book</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Practice Part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a:extLst>
                <a:ext uri="{FF2B5EF4-FFF2-40B4-BE49-F238E27FC236}">
                  <a16:creationId xmlns:a16="http://schemas.microsoft.com/office/drawing/2014/main" id="{EA7D6EAD-9924-428A-B1A0-A86722AF3690}"/>
                </a:ext>
              </a:extLst>
            </p:cNvPr>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参考书目（实践部分）</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a:extLst>
              <a:ext uri="{FF2B5EF4-FFF2-40B4-BE49-F238E27FC236}">
                <a16:creationId xmlns:a16="http://schemas.microsoft.com/office/drawing/2014/main" id="{B0BE625E-3EDC-46FA-BAB8-9842741A7716}"/>
              </a:ext>
            </a:extLst>
          </p:cNvPr>
          <p:cNvPicPr>
            <a:picLocks noChangeAspect="1"/>
          </p:cNvPicPr>
          <p:nvPr/>
        </p:nvPicPr>
        <p:blipFill>
          <a:blip r:embed="rId3"/>
          <a:stretch>
            <a:fillRect/>
          </a:stretch>
        </p:blipFill>
        <p:spPr>
          <a:xfrm>
            <a:off x="7861465" y="1280681"/>
            <a:ext cx="3641973" cy="4645106"/>
          </a:xfrm>
          <a:prstGeom prst="rect">
            <a:avLst/>
          </a:prstGeom>
        </p:spPr>
      </p:pic>
    </p:spTree>
    <p:extLst>
      <p:ext uri="{BB962C8B-B14F-4D97-AF65-F5344CB8AC3E}">
        <p14:creationId xmlns:p14="http://schemas.microsoft.com/office/powerpoint/2010/main" val="99685174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29358</TotalTime>
  <Words>2322</Words>
  <Application>Microsoft Office PowerPoint</Application>
  <PresentationFormat>宽屏</PresentationFormat>
  <Paragraphs>283</Paragraphs>
  <Slides>25</Slides>
  <Notes>25</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25</vt:i4>
      </vt:variant>
    </vt:vector>
  </HeadingPairs>
  <TitlesOfParts>
    <vt:vector size="36" baseType="lpstr">
      <vt:lpstr>HiddenHorzOCR</vt:lpstr>
      <vt:lpstr>HiddenHorzOCR-Identity-H</vt:lpstr>
      <vt:lpstr>等线</vt:lpstr>
      <vt:lpstr>等线 Light</vt:lpstr>
      <vt:lpstr>宋体</vt:lpstr>
      <vt:lpstr>微软雅黑</vt:lpstr>
      <vt:lpstr>Arial</vt:lpstr>
      <vt:lpstr>Impact</vt:lpstr>
      <vt:lpstr>Wingdings</vt:lpstr>
      <vt:lpstr>Office 主题​​</vt:lpstr>
      <vt:lpstr>提纲页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Jizeng Wei</cp:lastModifiedBy>
  <cp:revision>2762</cp:revision>
  <dcterms:created xsi:type="dcterms:W3CDTF">2016-08-12T08:20:00Z</dcterms:created>
  <dcterms:modified xsi:type="dcterms:W3CDTF">2024-09-13T01:37:26Z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